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67" r:id="rId5"/>
    <p:sldId id="264" r:id="rId6"/>
    <p:sldId id="265" r:id="rId7"/>
    <p:sldId id="266" r:id="rId8"/>
    <p:sldId id="259" r:id="rId9"/>
    <p:sldId id="260" r:id="rId10"/>
    <p:sldId id="261" r:id="rId11"/>
    <p:sldId id="262" r:id="rId12"/>
    <p:sldId id="263"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715"/>
    <a:srgbClr val="6600CC"/>
    <a:srgbClr val="00863D"/>
    <a:srgbClr val="009644"/>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p:cViewPr>
        <p:scale>
          <a:sx n="110" d="100"/>
          <a:sy n="110" d="100"/>
        </p:scale>
        <p:origin x="1680" y="216"/>
      </p:cViewPr>
      <p:guideLst>
        <p:guide orient="horz" pos="2880"/>
        <p:guide pos="2160"/>
      </p:guideLst>
    </p:cSldViewPr>
  </p:slideViewPr>
  <p:notesTextViewPr>
    <p:cViewPr>
      <p:scale>
        <a:sx n="100" d="100"/>
        <a:sy n="100" d="100"/>
      </p:scale>
      <p:origin x="0" y="0"/>
    </p:cViewPr>
  </p:notesTextViewPr>
  <p:notesViewPr>
    <p:cSldViewPr>
      <p:cViewPr varScale="1">
        <p:scale>
          <a:sx n="116" d="100"/>
          <a:sy n="116" d="100"/>
        </p:scale>
        <p:origin x="16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C4E28091-58DE-458E-B313-A8A4B6D94FC4}" type="datetimeFigureOut">
              <a:rPr lang="en-US" smtClean="0"/>
              <a:t>7/8/2019</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8EE05E05-D0C0-41F2-AE56-3581AAE626FB}" type="slidenum">
              <a:rPr lang="en-US" smtClean="0"/>
              <a:t>‹#›</a:t>
            </a:fld>
            <a:endParaRPr lang="en-US"/>
          </a:p>
        </p:txBody>
      </p:sp>
    </p:spTree>
    <p:extLst>
      <p:ext uri="{BB962C8B-B14F-4D97-AF65-F5344CB8AC3E}">
        <p14:creationId xmlns:p14="http://schemas.microsoft.com/office/powerpoint/2010/main" val="4194785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8E868A98-F2E3-4FB3-8F6F-6747FEF46979}" type="datetimeFigureOut">
              <a:rPr lang="en-US" smtClean="0"/>
              <a:t>7/8/2019</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42D0020-5D2E-45E9-9DA2-059EAA98B9DF}" type="slidenum">
              <a:rPr lang="en-US" smtClean="0"/>
              <a:t>‹#›</a:t>
            </a:fld>
            <a:endParaRPr lang="en-US"/>
          </a:p>
        </p:txBody>
      </p:sp>
    </p:spTree>
    <p:extLst>
      <p:ext uri="{BB962C8B-B14F-4D97-AF65-F5344CB8AC3E}">
        <p14:creationId xmlns:p14="http://schemas.microsoft.com/office/powerpoint/2010/main" val="1088998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BD12643-BC93-4162-BC7B-A316B24502AF}" type="datetime1">
              <a:rPr lang="en-US" smtClean="0"/>
              <a:t>7/8/2019</a:t>
            </a:fld>
            <a:endParaRPr lang="en-US"/>
          </a:p>
        </p:txBody>
      </p:sp>
      <p:sp>
        <p:nvSpPr>
          <p:cNvPr id="9" name="Holder 6"/>
          <p:cNvSpPr>
            <a:spLocks noGrp="1"/>
          </p:cNvSpPr>
          <p:nvPr>
            <p:ph type="sldNum" sz="quarter" idx="7"/>
          </p:nvPr>
        </p:nvSpPr>
        <p:spPr>
          <a:xfrm>
            <a:off x="0" y="107696"/>
            <a:ext cx="289560" cy="276999"/>
          </a:xfrm>
          <a:prstGeom prst="rect">
            <a:avLst/>
          </a:prstGeom>
        </p:spPr>
        <p:txBody>
          <a:bodyPr lIns="0" tIns="0" rIns="0" bIns="0"/>
          <a:lstStyle>
            <a:lvl1pPr algn="ctr">
              <a:defRPr>
                <a:solidFill>
                  <a:schemeClr val="bg1"/>
                </a:solidFill>
              </a:defRPr>
            </a:lvl1p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461D7C"/>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6600" b="1" i="0">
                <a:solidFill>
                  <a:srgbClr val="461D7C"/>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13CD504-A578-40FB-9F4D-4E7B2914C4B8}" type="datetime1">
              <a:rPr lang="en-US" smtClean="0"/>
              <a:t>7/8/2019</a:t>
            </a:fld>
            <a:endParaRPr lang="en-US"/>
          </a:p>
        </p:txBody>
      </p:sp>
      <p:sp>
        <p:nvSpPr>
          <p:cNvPr id="8" name="Holder 6"/>
          <p:cNvSpPr>
            <a:spLocks noGrp="1"/>
          </p:cNvSpPr>
          <p:nvPr>
            <p:ph type="sldNum" sz="quarter" idx="7"/>
          </p:nvPr>
        </p:nvSpPr>
        <p:spPr>
          <a:xfrm>
            <a:off x="0" y="107696"/>
            <a:ext cx="289560" cy="276999"/>
          </a:xfrm>
          <a:prstGeom prst="rect">
            <a:avLst/>
          </a:prstGeom>
        </p:spPr>
        <p:txBody>
          <a:bodyPr lIns="0" tIns="0" rIns="0" bIns="0"/>
          <a:lstStyle>
            <a:lvl1pPr algn="ctr">
              <a:defRPr>
                <a:solidFill>
                  <a:schemeClr val="bg1"/>
                </a:solidFill>
              </a:defRPr>
            </a:lvl1p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461D7C"/>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D0092C4E-AD97-4BE0-AD88-F2D4CD56E235}" type="datetime1">
              <a:rPr lang="en-US" smtClean="0"/>
              <a:t>7/8/2019</a:t>
            </a:fld>
            <a:endParaRPr lang="en-US"/>
          </a:p>
        </p:txBody>
      </p:sp>
      <p:sp>
        <p:nvSpPr>
          <p:cNvPr id="8" name="Holder 6"/>
          <p:cNvSpPr>
            <a:spLocks noGrp="1"/>
          </p:cNvSpPr>
          <p:nvPr>
            <p:ph type="sldNum" sz="quarter" idx="7"/>
          </p:nvPr>
        </p:nvSpPr>
        <p:spPr>
          <a:xfrm>
            <a:off x="0" y="107696"/>
            <a:ext cx="289560" cy="276999"/>
          </a:xfrm>
          <a:prstGeom prst="rect">
            <a:avLst/>
          </a:prstGeom>
        </p:spPr>
        <p:txBody>
          <a:bodyPr lIns="0" tIns="0" rIns="0" bIns="0"/>
          <a:lstStyle>
            <a:lvl1pPr algn="ctr">
              <a:defRPr>
                <a:solidFill>
                  <a:schemeClr val="bg1"/>
                </a:solidFill>
              </a:defRPr>
            </a:lvl1p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461D7C"/>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E7615659-782E-41B3-B790-4DA5B74D985A}" type="datetime1">
              <a:rPr lang="en-US" smtClean="0"/>
              <a:t>7/8/2019</a:t>
            </a:fld>
            <a:endParaRPr lang="en-US"/>
          </a:p>
        </p:txBody>
      </p:sp>
      <p:sp>
        <p:nvSpPr>
          <p:cNvPr id="7" name="Holder 6"/>
          <p:cNvSpPr>
            <a:spLocks noGrp="1"/>
          </p:cNvSpPr>
          <p:nvPr>
            <p:ph type="sldNum" sz="quarter" idx="7"/>
          </p:nvPr>
        </p:nvSpPr>
        <p:spPr>
          <a:xfrm>
            <a:off x="0" y="107696"/>
            <a:ext cx="289560" cy="276999"/>
          </a:xfrm>
          <a:prstGeom prst="rect">
            <a:avLst/>
          </a:prstGeom>
        </p:spPr>
        <p:txBody>
          <a:bodyPr lIns="0" tIns="0" rIns="0" bIns="0"/>
          <a:lstStyle>
            <a:lvl1pPr algn="ctr">
              <a:defRPr>
                <a:solidFill>
                  <a:schemeClr val="bg1"/>
                </a:solidFill>
              </a:defRPr>
            </a:lvl1p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4B40063A-43ED-436A-80A8-D2D7FDB32E12}" type="datetime1">
              <a:rPr lang="en-US" smtClean="0"/>
              <a:t>7/8/2019</a:t>
            </a:fld>
            <a:endParaRPr lang="en-US"/>
          </a:p>
        </p:txBody>
      </p:sp>
      <p:sp>
        <p:nvSpPr>
          <p:cNvPr id="6" name="Holder 6"/>
          <p:cNvSpPr>
            <a:spLocks noGrp="1"/>
          </p:cNvSpPr>
          <p:nvPr>
            <p:ph type="sldNum" sz="quarter" idx="7"/>
          </p:nvPr>
        </p:nvSpPr>
        <p:spPr>
          <a:xfrm>
            <a:off x="0" y="107696"/>
            <a:ext cx="289560" cy="276999"/>
          </a:xfrm>
          <a:prstGeom prst="rect">
            <a:avLst/>
          </a:prstGeom>
        </p:spPr>
        <p:txBody>
          <a:bodyPr lIns="0" tIns="0" rIns="0" bIns="0"/>
          <a:lstStyle>
            <a:lvl1pPr algn="ctr">
              <a:defRPr>
                <a:solidFill>
                  <a:schemeClr val="bg1"/>
                </a:solidFill>
              </a:defRPr>
            </a:lvl1p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6705600" y="6172200"/>
            <a:ext cx="2438400" cy="6858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3502580" y="107696"/>
            <a:ext cx="2138839" cy="635000"/>
          </a:xfrm>
          <a:prstGeom prst="rect">
            <a:avLst/>
          </a:prstGeom>
        </p:spPr>
        <p:txBody>
          <a:bodyPr wrap="square" lIns="0" tIns="0" rIns="0" bIns="0">
            <a:spAutoFit/>
          </a:bodyPr>
          <a:lstStyle>
            <a:lvl1pPr>
              <a:defRPr sz="4000" b="1" i="0">
                <a:solidFill>
                  <a:srgbClr val="461D7C"/>
                </a:solidFill>
                <a:latin typeface="Calibri"/>
                <a:cs typeface="Calibri"/>
              </a:defRPr>
            </a:lvl1pPr>
          </a:lstStyle>
          <a:p>
            <a:endParaRPr/>
          </a:p>
        </p:txBody>
      </p:sp>
      <p:sp>
        <p:nvSpPr>
          <p:cNvPr id="3" name="Holder 3"/>
          <p:cNvSpPr>
            <a:spLocks noGrp="1"/>
          </p:cNvSpPr>
          <p:nvPr>
            <p:ph type="body" idx="1"/>
          </p:nvPr>
        </p:nvSpPr>
        <p:spPr>
          <a:xfrm>
            <a:off x="899134" y="1164907"/>
            <a:ext cx="7345730" cy="3042920"/>
          </a:xfrm>
          <a:prstGeom prst="rect">
            <a:avLst/>
          </a:prstGeom>
        </p:spPr>
        <p:txBody>
          <a:bodyPr wrap="square" lIns="0" tIns="0" rIns="0" bIns="0">
            <a:spAutoFit/>
          </a:bodyPr>
          <a:lstStyle>
            <a:lvl1pPr>
              <a:defRPr sz="6600" b="1" i="0">
                <a:solidFill>
                  <a:srgbClr val="461D7C"/>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87C891B0-EAFB-4DC0-A3A9-7EFDF1CA6343}" type="datetime1">
              <a:rPr lang="en-US" smtClean="0"/>
              <a:t>7/8/2019</a:t>
            </a:fld>
            <a:endParaRPr lang="en-US"/>
          </a:p>
        </p:txBody>
      </p:sp>
      <p:sp>
        <p:nvSpPr>
          <p:cNvPr id="10" name="Holder 6"/>
          <p:cNvSpPr>
            <a:spLocks noGrp="1"/>
          </p:cNvSpPr>
          <p:nvPr>
            <p:ph type="sldNum" sz="quarter" idx="7"/>
          </p:nvPr>
        </p:nvSpPr>
        <p:spPr>
          <a:xfrm>
            <a:off x="0" y="107696"/>
            <a:ext cx="289560" cy="276999"/>
          </a:xfrm>
          <a:prstGeom prst="rect">
            <a:avLst/>
          </a:prstGeom>
        </p:spPr>
        <p:txBody>
          <a:bodyPr lIns="0" tIns="0" rIns="0" bIns="0"/>
          <a:lstStyle>
            <a:lvl1pPr algn="ctr">
              <a:defRPr>
                <a:solidFill>
                  <a:schemeClr val="bg1"/>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3"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4" name="object 4"/>
          <p:cNvSpPr txBox="1">
            <a:spLocks noGrp="1"/>
          </p:cNvSpPr>
          <p:nvPr>
            <p:ph type="body" idx="1"/>
          </p:nvPr>
        </p:nvSpPr>
        <p:spPr>
          <a:xfrm>
            <a:off x="761999" y="1371600"/>
            <a:ext cx="7863866" cy="566822"/>
          </a:xfrm>
          <a:prstGeom prst="rect">
            <a:avLst/>
          </a:prstGeom>
        </p:spPr>
        <p:style>
          <a:lnRef idx="0">
            <a:schemeClr val="accent4"/>
          </a:lnRef>
          <a:fillRef idx="3">
            <a:schemeClr val="accent4"/>
          </a:fillRef>
          <a:effectRef idx="3">
            <a:schemeClr val="accent4"/>
          </a:effectRef>
          <a:fontRef idx="minor">
            <a:schemeClr val="lt1"/>
          </a:fontRef>
        </p:style>
        <p:txBody>
          <a:bodyPr vert="horz" wrap="square" lIns="0" tIns="12700" rIns="0" bIns="0" rtlCol="0">
            <a:spAutoFit/>
          </a:bodyPr>
          <a:lstStyle/>
          <a:p>
            <a:pPr marR="5080" algn="ctr">
              <a:lnSpc>
                <a:spcPct val="100000"/>
              </a:lnSpc>
            </a:pPr>
            <a:r>
              <a:rPr lang="en-US" sz="3600" spc="-10" dirty="0" smtClean="0">
                <a:solidFill>
                  <a:schemeClr val="bg1"/>
                </a:solidFill>
                <a:effectLst>
                  <a:outerShdw blurRad="50800" dist="38100" dir="2700000" algn="tl" rotWithShape="0">
                    <a:prstClr val="black">
                      <a:alpha val="40000"/>
                    </a:prstClr>
                  </a:outerShdw>
                </a:effectLst>
              </a:rPr>
              <a:t>Excel Tips &amp; Tricks</a:t>
            </a:r>
            <a:endParaRPr lang="en-US" sz="3600" spc="-10" dirty="0" smtClean="0">
              <a:solidFill>
                <a:schemeClr val="bg1"/>
              </a:solidFill>
              <a:effectLst>
                <a:outerShdw blurRad="50800" dist="38100" dir="2700000" algn="tl" rotWithShape="0">
                  <a:prstClr val="black">
                    <a:alpha val="40000"/>
                  </a:prstClr>
                </a:outerShdw>
              </a:effectLst>
            </a:endParaRPr>
          </a:p>
        </p:txBody>
      </p:sp>
      <p:sp>
        <p:nvSpPr>
          <p:cNvPr id="5" name="object 5"/>
          <p:cNvSpPr txBox="1"/>
          <p:nvPr/>
        </p:nvSpPr>
        <p:spPr>
          <a:xfrm>
            <a:off x="3208033" y="5105400"/>
            <a:ext cx="2971799" cy="627736"/>
          </a:xfrm>
          <a:prstGeom prst="rect">
            <a:avLst/>
          </a:prstGeom>
        </p:spPr>
        <p:txBody>
          <a:bodyPr vert="horz" wrap="square" lIns="0" tIns="12065" rIns="0" bIns="0" rtlCol="0">
            <a:spAutoFit/>
          </a:bodyPr>
          <a:lstStyle/>
          <a:p>
            <a:pPr marL="12700">
              <a:lnSpc>
                <a:spcPct val="100000"/>
              </a:lnSpc>
              <a:spcBef>
                <a:spcPts val="95"/>
              </a:spcBef>
            </a:pPr>
            <a:r>
              <a:rPr sz="4000" b="1" spc="-5" dirty="0" smtClean="0">
                <a:solidFill>
                  <a:srgbClr val="461D7C"/>
                </a:solidFill>
                <a:effectLst>
                  <a:outerShdw blurRad="50800" dist="38100" dir="2700000" algn="tl" rotWithShape="0">
                    <a:prstClr val="black">
                      <a:alpha val="40000"/>
                    </a:prstClr>
                  </a:outerShdw>
                </a:effectLst>
                <a:latin typeface="Calibri"/>
                <a:cs typeface="Calibri"/>
              </a:rPr>
              <a:t>J</a:t>
            </a:r>
            <a:r>
              <a:rPr lang="en-US" sz="4000" b="1" spc="-5" dirty="0" smtClean="0">
                <a:solidFill>
                  <a:srgbClr val="461D7C"/>
                </a:solidFill>
                <a:effectLst>
                  <a:outerShdw blurRad="50800" dist="38100" dir="2700000" algn="tl" rotWithShape="0">
                    <a:prstClr val="black">
                      <a:alpha val="40000"/>
                    </a:prstClr>
                  </a:outerShdw>
                </a:effectLst>
                <a:latin typeface="Calibri"/>
                <a:cs typeface="Calibri"/>
              </a:rPr>
              <a:t>uly</a:t>
            </a:r>
            <a:r>
              <a:rPr sz="4000" b="1" spc="-5" dirty="0" smtClean="0">
                <a:solidFill>
                  <a:srgbClr val="461D7C"/>
                </a:solidFill>
                <a:effectLst>
                  <a:outerShdw blurRad="50800" dist="38100" dir="2700000" algn="tl" rotWithShape="0">
                    <a:prstClr val="black">
                      <a:alpha val="40000"/>
                    </a:prstClr>
                  </a:outerShdw>
                </a:effectLst>
                <a:latin typeface="Calibri"/>
                <a:cs typeface="Calibri"/>
              </a:rPr>
              <a:t> </a:t>
            </a:r>
            <a:r>
              <a:rPr lang="en-US" sz="4000" b="1" spc="-5" dirty="0" smtClean="0">
                <a:solidFill>
                  <a:srgbClr val="461D7C"/>
                </a:solidFill>
                <a:effectLst>
                  <a:outerShdw blurRad="50800" dist="38100" dir="2700000" algn="tl" rotWithShape="0">
                    <a:prstClr val="black">
                      <a:alpha val="40000"/>
                    </a:prstClr>
                  </a:outerShdw>
                </a:effectLst>
                <a:latin typeface="Calibri"/>
                <a:cs typeface="Calibri"/>
              </a:rPr>
              <a:t>18</a:t>
            </a:r>
            <a:r>
              <a:rPr sz="4000" b="1" spc="-5" dirty="0" smtClean="0">
                <a:solidFill>
                  <a:srgbClr val="461D7C"/>
                </a:solidFill>
                <a:effectLst>
                  <a:outerShdw blurRad="50800" dist="38100" dir="2700000" algn="tl" rotWithShape="0">
                    <a:prstClr val="black">
                      <a:alpha val="40000"/>
                    </a:prstClr>
                  </a:outerShdw>
                </a:effectLst>
                <a:latin typeface="Calibri"/>
                <a:cs typeface="Calibri"/>
              </a:rPr>
              <a:t>,</a:t>
            </a:r>
            <a:r>
              <a:rPr sz="4000" b="1" spc="-60" dirty="0" smtClean="0">
                <a:solidFill>
                  <a:srgbClr val="461D7C"/>
                </a:solidFill>
                <a:effectLst>
                  <a:outerShdw blurRad="50800" dist="38100" dir="2700000" algn="tl" rotWithShape="0">
                    <a:prstClr val="black">
                      <a:alpha val="40000"/>
                    </a:prstClr>
                  </a:outerShdw>
                </a:effectLst>
                <a:latin typeface="Calibri"/>
                <a:cs typeface="Calibri"/>
              </a:rPr>
              <a:t> </a:t>
            </a:r>
            <a:r>
              <a:rPr sz="4000" b="1" spc="-5" dirty="0">
                <a:solidFill>
                  <a:srgbClr val="461D7C"/>
                </a:solidFill>
                <a:effectLst>
                  <a:outerShdw blurRad="50800" dist="38100" dir="2700000" algn="tl" rotWithShape="0">
                    <a:prstClr val="black">
                      <a:alpha val="40000"/>
                    </a:prstClr>
                  </a:outerShdw>
                </a:effectLst>
                <a:latin typeface="Calibri"/>
                <a:cs typeface="Calibri"/>
              </a:rPr>
              <a:t>2019</a:t>
            </a:r>
            <a:endParaRPr sz="4000" dirty="0">
              <a:effectLst>
                <a:outerShdw blurRad="50800" dist="38100" dir="2700000" algn="tl" rotWithShape="0">
                  <a:prstClr val="black">
                    <a:alpha val="40000"/>
                  </a:prstClr>
                </a:outerShdw>
              </a:effectLst>
              <a:latin typeface="Calibri"/>
              <a:cs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Pivot </a:t>
            </a:r>
            <a:r>
              <a:rPr lang="en-US" sz="2700" spc="-55" dirty="0" smtClean="0">
                <a:effectLst>
                  <a:outerShdw blurRad="50800" dist="38100" dir="2700000" algn="tl" rotWithShape="0">
                    <a:prstClr val="black">
                      <a:alpha val="40000"/>
                    </a:prstClr>
                  </a:outerShdw>
                </a:effectLst>
              </a:rPr>
              <a:t>Tables </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10</a:t>
            </a:fld>
            <a:endParaRPr lang="en-US" dirty="0"/>
          </a:p>
        </p:txBody>
      </p:sp>
      <p:sp>
        <p:nvSpPr>
          <p:cNvPr id="7" name="Rectangle 6"/>
          <p:cNvSpPr/>
          <p:nvPr/>
        </p:nvSpPr>
        <p:spPr>
          <a:xfrm>
            <a:off x="914400" y="1066800"/>
            <a:ext cx="7696200" cy="2308324"/>
          </a:xfrm>
          <a:prstGeom prst="rect">
            <a:avLst/>
          </a:prstGeom>
        </p:spPr>
        <p:txBody>
          <a:bodyPr wrap="square">
            <a:spAutoFit/>
          </a:bodyPr>
          <a:lstStyle/>
          <a:p>
            <a:r>
              <a:rPr lang="en-US" sz="1600" b="1" dirty="0">
                <a:solidFill>
                  <a:schemeClr val="accent4">
                    <a:lumMod val="50000"/>
                  </a:schemeClr>
                </a:solidFill>
              </a:rPr>
              <a:t>How to create a Pivot Table in 6 (easy) steps</a:t>
            </a:r>
          </a:p>
          <a:p>
            <a:r>
              <a:rPr lang="en-US" sz="1600" b="1" dirty="0">
                <a:solidFill>
                  <a:schemeClr val="accent4">
                    <a:lumMod val="50000"/>
                  </a:schemeClr>
                </a:solidFill>
              </a:rPr>
              <a:t>1:</a:t>
            </a:r>
            <a:r>
              <a:rPr lang="en-US" sz="1600" dirty="0">
                <a:solidFill>
                  <a:schemeClr val="accent4">
                    <a:lumMod val="50000"/>
                  </a:schemeClr>
                </a:solidFill>
              </a:rPr>
              <a:t> Ensure that all your data columns have headers.</a:t>
            </a:r>
          </a:p>
          <a:p>
            <a:r>
              <a:rPr lang="en-US" sz="1600" b="1" dirty="0">
                <a:solidFill>
                  <a:schemeClr val="accent4">
                    <a:lumMod val="50000"/>
                  </a:schemeClr>
                </a:solidFill>
              </a:rPr>
              <a:t>2:</a:t>
            </a:r>
            <a:r>
              <a:rPr lang="en-US" sz="1600" dirty="0">
                <a:solidFill>
                  <a:schemeClr val="accent4">
                    <a:lumMod val="50000"/>
                  </a:schemeClr>
                </a:solidFill>
              </a:rPr>
              <a:t> Ensure that your data contains no blank rows</a:t>
            </a:r>
          </a:p>
          <a:p>
            <a:r>
              <a:rPr lang="en-US" sz="1600" b="1" dirty="0">
                <a:solidFill>
                  <a:schemeClr val="accent4">
                    <a:lumMod val="50000"/>
                  </a:schemeClr>
                </a:solidFill>
              </a:rPr>
              <a:t>3:</a:t>
            </a:r>
            <a:r>
              <a:rPr lang="en-US" sz="1600" dirty="0">
                <a:solidFill>
                  <a:schemeClr val="accent4">
                    <a:lumMod val="50000"/>
                  </a:schemeClr>
                </a:solidFill>
              </a:rPr>
              <a:t> Click on any part of the data table</a:t>
            </a:r>
          </a:p>
          <a:p>
            <a:r>
              <a:rPr lang="en-US" sz="1600" b="1" dirty="0">
                <a:solidFill>
                  <a:schemeClr val="accent4">
                    <a:lumMod val="50000"/>
                  </a:schemeClr>
                </a:solidFill>
              </a:rPr>
              <a:t>4:</a:t>
            </a:r>
            <a:r>
              <a:rPr lang="en-US" sz="1600" dirty="0">
                <a:solidFill>
                  <a:schemeClr val="accent4">
                    <a:lumMod val="50000"/>
                  </a:schemeClr>
                </a:solidFill>
              </a:rPr>
              <a:t> In the ‘Tables’ group on the ‘Insert’ tab, click on ‘PivotTable’. The ‘Table/Range’ is selected by default as your contiguous range of data </a:t>
            </a:r>
            <a:r>
              <a:rPr lang="en-US" sz="1600" i="1" dirty="0">
                <a:solidFill>
                  <a:schemeClr val="accent4">
                    <a:lumMod val="50000"/>
                  </a:schemeClr>
                </a:solidFill>
              </a:rPr>
              <a:t>(ensured by steps 1 and 2)</a:t>
            </a:r>
            <a:r>
              <a:rPr lang="en-US" sz="1600" dirty="0">
                <a:solidFill>
                  <a:schemeClr val="accent4">
                    <a:lumMod val="50000"/>
                  </a:schemeClr>
                </a:solidFill>
              </a:rPr>
              <a:t>. Leave the defaults selected in the ‘Create PivotTable’ dialog box</a:t>
            </a:r>
            <a:r>
              <a:rPr lang="en-US" sz="1600" dirty="0" smtClean="0">
                <a:solidFill>
                  <a:schemeClr val="accent4">
                    <a:lumMod val="50000"/>
                  </a:schemeClr>
                </a:solidFill>
              </a:rPr>
              <a:t>.</a:t>
            </a:r>
          </a:p>
          <a:p>
            <a:r>
              <a:rPr lang="en-US" sz="1600" b="1" dirty="0">
                <a:solidFill>
                  <a:schemeClr val="accent4">
                    <a:lumMod val="50000"/>
                  </a:schemeClr>
                </a:solidFill>
              </a:rPr>
              <a:t>5:</a:t>
            </a:r>
            <a:r>
              <a:rPr lang="en-US" sz="1600" dirty="0">
                <a:solidFill>
                  <a:schemeClr val="accent4">
                    <a:lumMod val="50000"/>
                  </a:schemeClr>
                </a:solidFill>
              </a:rPr>
              <a:t> Click ‘OK’ and your new worksheet will now be activated.</a:t>
            </a:r>
          </a:p>
          <a:p>
            <a:endParaRPr lang="en-US" sz="1600" dirty="0">
              <a:solidFill>
                <a:schemeClr val="accent4">
                  <a:lumMod val="50000"/>
                </a:schemeClr>
              </a:solidFill>
            </a:endParaRPr>
          </a:p>
        </p:txBody>
      </p:sp>
      <p:pic>
        <p:nvPicPr>
          <p:cNvPr id="4" name="Picture 3"/>
          <p:cNvPicPr>
            <a:picLocks noChangeAspect="1"/>
          </p:cNvPicPr>
          <p:nvPr/>
        </p:nvPicPr>
        <p:blipFill>
          <a:blip r:embed="rId2"/>
          <a:stretch>
            <a:fillRect/>
          </a:stretch>
        </p:blipFill>
        <p:spPr>
          <a:xfrm>
            <a:off x="990600" y="3505200"/>
            <a:ext cx="4591050" cy="2600325"/>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rotWithShape="1">
          <a:blip r:embed="rId3"/>
          <a:srcRect r="4000" b="6034"/>
          <a:stretch/>
        </p:blipFill>
        <p:spPr>
          <a:xfrm>
            <a:off x="6001372" y="3505200"/>
            <a:ext cx="2514599" cy="2209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7382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Pivot </a:t>
            </a:r>
            <a:r>
              <a:rPr lang="en-US" sz="2700" spc="-55" dirty="0" smtClean="0">
                <a:effectLst>
                  <a:outerShdw blurRad="50800" dist="38100" dir="2700000" algn="tl" rotWithShape="0">
                    <a:prstClr val="black">
                      <a:alpha val="40000"/>
                    </a:prstClr>
                  </a:outerShdw>
                </a:effectLst>
              </a:rPr>
              <a:t>Tables (Continued)</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11</a:t>
            </a:fld>
            <a:endParaRPr lang="en-US" dirty="0"/>
          </a:p>
        </p:txBody>
      </p:sp>
      <p:sp>
        <p:nvSpPr>
          <p:cNvPr id="7" name="Rectangle 6"/>
          <p:cNvSpPr/>
          <p:nvPr/>
        </p:nvSpPr>
        <p:spPr>
          <a:xfrm>
            <a:off x="914400" y="1066800"/>
            <a:ext cx="7696200" cy="830997"/>
          </a:xfrm>
          <a:prstGeom prst="rect">
            <a:avLst/>
          </a:prstGeom>
        </p:spPr>
        <p:txBody>
          <a:bodyPr wrap="square">
            <a:spAutoFit/>
          </a:bodyPr>
          <a:lstStyle/>
          <a:p>
            <a:r>
              <a:rPr lang="en-US" sz="1600" b="1" dirty="0">
                <a:solidFill>
                  <a:schemeClr val="accent4">
                    <a:lumMod val="50000"/>
                  </a:schemeClr>
                </a:solidFill>
              </a:rPr>
              <a:t>6:</a:t>
            </a:r>
            <a:r>
              <a:rPr lang="en-US" sz="1600" dirty="0">
                <a:solidFill>
                  <a:schemeClr val="accent4">
                    <a:lumMod val="50000"/>
                  </a:schemeClr>
                </a:solidFill>
              </a:rPr>
              <a:t> Choose fields to add to your Pivot Table as needed from the Pivot Table ‘Field List’.</a:t>
            </a:r>
          </a:p>
          <a:p>
            <a:r>
              <a:rPr lang="en-US" sz="1600" i="1" dirty="0">
                <a:solidFill>
                  <a:schemeClr val="accent4">
                    <a:lumMod val="50000"/>
                  </a:schemeClr>
                </a:solidFill>
              </a:rPr>
              <a:t>Note: The ‘Field List’ is only visible if you click the cursor into the Pivot Table itself. If you click into a cell outside the Pivot Table, the ‘Field List’ will become hidden.</a:t>
            </a:r>
            <a:endParaRPr lang="en-US" sz="1600" dirty="0">
              <a:solidFill>
                <a:schemeClr val="accent4">
                  <a:lumMod val="50000"/>
                </a:schemeClr>
              </a:solidFill>
            </a:endParaRPr>
          </a:p>
        </p:txBody>
      </p:sp>
      <p:pic>
        <p:nvPicPr>
          <p:cNvPr id="1028" name="Picture 4" descr="https://spreadsheeto.com/wp-content/uploads/2016/11/Pictur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0"/>
            <a:ext cx="3028950" cy="37719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https://spreadsheeto.com/wp-content/uploads/2016/11/Picture-3.png"/>
          <p:cNvPicPr>
            <a:picLocks noChangeAspect="1" noChangeArrowheads="1"/>
          </p:cNvPicPr>
          <p:nvPr/>
        </p:nvPicPr>
        <p:blipFill rotWithShape="1">
          <a:blip r:embed="rId3">
            <a:extLst>
              <a:ext uri="{28A0092B-C50C-407E-A947-70E740481C1C}">
                <a14:useLocalDpi xmlns:a14="http://schemas.microsoft.com/office/drawing/2010/main" val="0"/>
              </a:ext>
            </a:extLst>
          </a:blip>
          <a:srcRect l="3432"/>
          <a:stretch/>
        </p:blipFill>
        <p:spPr bwMode="auto">
          <a:xfrm>
            <a:off x="4648200" y="2253298"/>
            <a:ext cx="2144565" cy="38147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254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Pivot </a:t>
            </a:r>
            <a:r>
              <a:rPr lang="en-US" sz="2700" spc="-55" dirty="0">
                <a:effectLst>
                  <a:outerShdw blurRad="50800" dist="38100" dir="2700000" algn="tl" rotWithShape="0">
                    <a:prstClr val="black">
                      <a:alpha val="40000"/>
                    </a:prstClr>
                  </a:outerShdw>
                </a:effectLst>
              </a:rPr>
              <a:t>Tables (Continued)</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12</a:t>
            </a:fld>
            <a:endParaRPr lang="en-US" dirty="0"/>
          </a:p>
        </p:txBody>
      </p:sp>
      <p:sp>
        <p:nvSpPr>
          <p:cNvPr id="7" name="Rectangle 6"/>
          <p:cNvSpPr/>
          <p:nvPr/>
        </p:nvSpPr>
        <p:spPr>
          <a:xfrm>
            <a:off x="914400" y="1329154"/>
            <a:ext cx="7696200" cy="646331"/>
          </a:xfrm>
          <a:prstGeom prst="rect">
            <a:avLst/>
          </a:prstGeom>
        </p:spPr>
        <p:txBody>
          <a:bodyPr wrap="square">
            <a:spAutoFit/>
          </a:bodyPr>
          <a:lstStyle/>
          <a:p>
            <a:r>
              <a:rPr lang="en-US" dirty="0">
                <a:solidFill>
                  <a:schemeClr val="accent4">
                    <a:lumMod val="50000"/>
                  </a:schemeClr>
                </a:solidFill>
              </a:rPr>
              <a:t>The resulting Pivot Table is shown </a:t>
            </a:r>
            <a:r>
              <a:rPr lang="en-US" dirty="0" smtClean="0">
                <a:solidFill>
                  <a:schemeClr val="accent4">
                    <a:lumMod val="50000"/>
                  </a:schemeClr>
                </a:solidFill>
              </a:rPr>
              <a:t>blow. </a:t>
            </a:r>
            <a:r>
              <a:rPr lang="en-US" dirty="0">
                <a:solidFill>
                  <a:schemeClr val="accent4">
                    <a:lumMod val="50000"/>
                  </a:schemeClr>
                </a:solidFill>
              </a:rPr>
              <a:t>Note that ‘Month’ is set as the columns while ‘Location’ shows as the </a:t>
            </a:r>
            <a:r>
              <a:rPr lang="en-US" dirty="0" smtClean="0">
                <a:solidFill>
                  <a:schemeClr val="accent4">
                    <a:lumMod val="50000"/>
                  </a:schemeClr>
                </a:solidFill>
              </a:rPr>
              <a:t>rows.</a:t>
            </a:r>
            <a:endParaRPr lang="en-US" sz="1600" dirty="0">
              <a:solidFill>
                <a:schemeClr val="accent4">
                  <a:lumMod val="50000"/>
                </a:schemeClr>
              </a:solidFill>
            </a:endParaRPr>
          </a:p>
        </p:txBody>
      </p:sp>
      <p:pic>
        <p:nvPicPr>
          <p:cNvPr id="2050" name="Picture 2" descr="https://spreadsheeto.com/wp-content/uploads/2016/11/Picture-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048000"/>
            <a:ext cx="7575178" cy="1524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6436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smtClean="0">
                <a:effectLst>
                  <a:outerShdw blurRad="50800" dist="38100" dir="2700000" algn="tl" rotWithShape="0">
                    <a:prstClr val="black">
                      <a:alpha val="40000"/>
                    </a:prstClr>
                  </a:outerShdw>
                </a:effectLst>
              </a:rPr>
              <a:t>Excel Tips &amp; Tricks: Open Excel Files in Bulk</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2</a:t>
            </a:fld>
            <a:endParaRPr lang="en-US" dirty="0"/>
          </a:p>
        </p:txBody>
      </p:sp>
      <p:sp>
        <p:nvSpPr>
          <p:cNvPr id="7" name="Rectangle 6"/>
          <p:cNvSpPr/>
          <p:nvPr/>
        </p:nvSpPr>
        <p:spPr>
          <a:xfrm>
            <a:off x="911773" y="990600"/>
            <a:ext cx="7696200" cy="830997"/>
          </a:xfrm>
          <a:prstGeom prst="rect">
            <a:avLst/>
          </a:prstGeom>
        </p:spPr>
        <p:txBody>
          <a:bodyPr wrap="square">
            <a:spAutoFit/>
          </a:bodyPr>
          <a:lstStyle/>
          <a:p>
            <a:r>
              <a:rPr lang="en-US" sz="1600" dirty="0">
                <a:solidFill>
                  <a:schemeClr val="accent4">
                    <a:lumMod val="50000"/>
                  </a:schemeClr>
                </a:solidFill>
              </a:rPr>
              <a:t>Rather than open files one by one when you have multiple files you need to handle, there is a handy way to open them all with one click. Select the files you would like to open then press the Enter key on the keyboard, all files will open simultaneously</a:t>
            </a:r>
            <a:r>
              <a:rPr lang="en-US" sz="1600" dirty="0" smtClean="0">
                <a:solidFill>
                  <a:schemeClr val="accent4">
                    <a:lumMod val="50000"/>
                  </a:schemeClr>
                </a:solidFill>
              </a:rPr>
              <a:t>.</a:t>
            </a:r>
            <a:endParaRPr lang="en-US" sz="1600" dirty="0">
              <a:solidFill>
                <a:schemeClr val="accent4">
                  <a:lumMod val="50000"/>
                </a:schemeClr>
              </a:solidFill>
            </a:endParaRPr>
          </a:p>
        </p:txBody>
      </p:sp>
      <p:pic>
        <p:nvPicPr>
          <p:cNvPr id="12" name="Picture 11"/>
          <p:cNvPicPr>
            <a:picLocks noChangeAspect="1"/>
          </p:cNvPicPr>
          <p:nvPr/>
        </p:nvPicPr>
        <p:blipFill rotWithShape="1">
          <a:blip r:embed="rId2"/>
          <a:srcRect b="11083"/>
          <a:stretch/>
        </p:blipFill>
        <p:spPr>
          <a:xfrm>
            <a:off x="911773" y="1934229"/>
            <a:ext cx="6645165" cy="1494771"/>
          </a:xfrm>
          <a:prstGeom prst="rect">
            <a:avLst/>
          </a:prstGeom>
          <a:ln>
            <a:noFill/>
          </a:ln>
          <a:effectLst>
            <a:outerShdw blurRad="292100" dist="139700" dir="2700000" algn="tl" rotWithShape="0">
              <a:srgbClr val="333333">
                <a:alpha val="65000"/>
              </a:srgbClr>
            </a:outerShdw>
          </a:effectLst>
        </p:spPr>
      </p:pic>
      <p:pic>
        <p:nvPicPr>
          <p:cNvPr id="13" name="Picture 12"/>
          <p:cNvPicPr>
            <a:picLocks noChangeAspect="1"/>
          </p:cNvPicPr>
          <p:nvPr/>
        </p:nvPicPr>
        <p:blipFill>
          <a:blip r:embed="rId3"/>
          <a:stretch>
            <a:fillRect/>
          </a:stretch>
        </p:blipFill>
        <p:spPr>
          <a:xfrm>
            <a:off x="2029647" y="3681436"/>
            <a:ext cx="6578326" cy="203356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Adding </a:t>
            </a:r>
            <a:r>
              <a:rPr lang="en-US" sz="2700" spc="-55" dirty="0" smtClean="0">
                <a:effectLst>
                  <a:outerShdw blurRad="50800" dist="38100" dir="2700000" algn="tl" rotWithShape="0">
                    <a:prstClr val="black">
                      <a:alpha val="40000"/>
                    </a:prstClr>
                  </a:outerShdw>
                </a:effectLst>
              </a:rPr>
              <a:t>Multiple Strings of Data</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3</a:t>
            </a:fld>
            <a:endParaRPr lang="en-US" dirty="0"/>
          </a:p>
        </p:txBody>
      </p:sp>
      <p:sp>
        <p:nvSpPr>
          <p:cNvPr id="7" name="Rectangle 6"/>
          <p:cNvSpPr/>
          <p:nvPr/>
        </p:nvSpPr>
        <p:spPr>
          <a:xfrm>
            <a:off x="914400" y="970284"/>
            <a:ext cx="7696200" cy="2246769"/>
          </a:xfrm>
          <a:prstGeom prst="rect">
            <a:avLst/>
          </a:prstGeom>
        </p:spPr>
        <p:txBody>
          <a:bodyPr wrap="square">
            <a:spAutoFit/>
          </a:bodyPr>
          <a:lstStyle/>
          <a:p>
            <a:r>
              <a:rPr lang="en-US" sz="1600" dirty="0">
                <a:solidFill>
                  <a:schemeClr val="accent4">
                    <a:lumMod val="50000"/>
                  </a:schemeClr>
                </a:solidFill>
              </a:rPr>
              <a:t>You need to add </a:t>
            </a:r>
            <a:r>
              <a:rPr lang="en-US" sz="1600" dirty="0" smtClean="0">
                <a:solidFill>
                  <a:schemeClr val="accent4">
                    <a:lumMod val="50000"/>
                  </a:schemeClr>
                </a:solidFill>
              </a:rPr>
              <a:t>2+ </a:t>
            </a:r>
            <a:r>
              <a:rPr lang="en-US" sz="1600" dirty="0">
                <a:solidFill>
                  <a:schemeClr val="accent4">
                    <a:lumMod val="50000"/>
                  </a:schemeClr>
                </a:solidFill>
              </a:rPr>
              <a:t>sentences or </a:t>
            </a:r>
            <a:r>
              <a:rPr lang="en-US" sz="1600" dirty="0" smtClean="0">
                <a:solidFill>
                  <a:schemeClr val="accent4">
                    <a:lumMod val="50000"/>
                  </a:schemeClr>
                </a:solidFill>
              </a:rPr>
              <a:t>multiple sets </a:t>
            </a:r>
            <a:r>
              <a:rPr lang="en-US" sz="1600" dirty="0">
                <a:solidFill>
                  <a:schemeClr val="accent4">
                    <a:lumMod val="50000"/>
                  </a:schemeClr>
                </a:solidFill>
              </a:rPr>
              <a:t>of data in one cell.  However, when you finish the first sentence </a:t>
            </a:r>
            <a:r>
              <a:rPr lang="en-US" sz="1600" dirty="0" smtClean="0">
                <a:solidFill>
                  <a:schemeClr val="accent4">
                    <a:lumMod val="50000"/>
                  </a:schemeClr>
                </a:solidFill>
              </a:rPr>
              <a:t>or data set and </a:t>
            </a:r>
            <a:r>
              <a:rPr lang="en-US" sz="1600" dirty="0">
                <a:solidFill>
                  <a:schemeClr val="accent4">
                    <a:lumMod val="50000"/>
                  </a:schemeClr>
                </a:solidFill>
              </a:rPr>
              <a:t>hit </a:t>
            </a:r>
            <a:r>
              <a:rPr lang="en-US" sz="1600" b="1" dirty="0">
                <a:solidFill>
                  <a:schemeClr val="accent4">
                    <a:lumMod val="50000"/>
                  </a:schemeClr>
                </a:solidFill>
              </a:rPr>
              <a:t>Enter</a:t>
            </a:r>
            <a:r>
              <a:rPr lang="en-US" sz="1600" dirty="0">
                <a:solidFill>
                  <a:schemeClr val="accent4">
                    <a:lumMod val="50000"/>
                  </a:schemeClr>
                </a:solidFill>
              </a:rPr>
              <a:t> it moves to the cell below rather than allowing you add another </a:t>
            </a:r>
            <a:r>
              <a:rPr lang="en-US" sz="1600" dirty="0" smtClean="0">
                <a:solidFill>
                  <a:schemeClr val="accent4">
                    <a:lumMod val="50000"/>
                  </a:schemeClr>
                </a:solidFill>
              </a:rPr>
              <a:t>sentence or data set </a:t>
            </a:r>
            <a:r>
              <a:rPr lang="en-US" sz="1600" dirty="0">
                <a:solidFill>
                  <a:schemeClr val="accent4">
                    <a:lumMod val="50000"/>
                  </a:schemeClr>
                </a:solidFill>
              </a:rPr>
              <a:t>in the same cell.</a:t>
            </a:r>
          </a:p>
          <a:p>
            <a:endParaRPr lang="en-US" sz="600" dirty="0">
              <a:solidFill>
                <a:schemeClr val="accent4">
                  <a:lumMod val="50000"/>
                </a:schemeClr>
              </a:solidFill>
            </a:endParaRPr>
          </a:p>
          <a:p>
            <a:r>
              <a:rPr lang="en-US" sz="1600" b="1" dirty="0" smtClean="0">
                <a:solidFill>
                  <a:schemeClr val="accent4">
                    <a:lumMod val="50000"/>
                  </a:schemeClr>
                </a:solidFill>
              </a:rPr>
              <a:t>Example:</a:t>
            </a:r>
            <a:endParaRPr lang="en-US" sz="1600" b="1" dirty="0">
              <a:solidFill>
                <a:schemeClr val="accent4">
                  <a:lumMod val="50000"/>
                </a:schemeClr>
              </a:solidFill>
            </a:endParaRPr>
          </a:p>
          <a:p>
            <a:pPr marL="742950" lvl="1" indent="-285750">
              <a:buFont typeface="Arial" panose="020B0604020202020204" pitchFamily="34" charset="0"/>
              <a:buChar char="•"/>
            </a:pPr>
            <a:r>
              <a:rPr lang="en-US" sz="1600" dirty="0">
                <a:solidFill>
                  <a:schemeClr val="accent4">
                    <a:lumMod val="50000"/>
                  </a:schemeClr>
                </a:solidFill>
              </a:rPr>
              <a:t>The streets at LSUHSC flood very quickly</a:t>
            </a:r>
          </a:p>
          <a:p>
            <a:pPr marL="742950" lvl="1" indent="-285750">
              <a:buFont typeface="Arial" panose="020B0604020202020204" pitchFamily="34" charset="0"/>
              <a:buChar char="•"/>
            </a:pPr>
            <a:r>
              <a:rPr lang="en-US" sz="1600" dirty="0">
                <a:solidFill>
                  <a:schemeClr val="accent4">
                    <a:lumMod val="50000"/>
                  </a:schemeClr>
                </a:solidFill>
              </a:rPr>
              <a:t>Do not drive down </a:t>
            </a:r>
            <a:r>
              <a:rPr lang="en-US" sz="1600" dirty="0" err="1">
                <a:solidFill>
                  <a:schemeClr val="accent4">
                    <a:lumMod val="50000"/>
                  </a:schemeClr>
                </a:solidFill>
              </a:rPr>
              <a:t>Gravier</a:t>
            </a:r>
            <a:r>
              <a:rPr lang="en-US" sz="1600" dirty="0">
                <a:solidFill>
                  <a:schemeClr val="accent4">
                    <a:lumMod val="50000"/>
                  </a:schemeClr>
                </a:solidFill>
              </a:rPr>
              <a:t> when it rains</a:t>
            </a:r>
          </a:p>
          <a:p>
            <a:endParaRPr lang="en-US" sz="600" dirty="0">
              <a:solidFill>
                <a:schemeClr val="accent4">
                  <a:lumMod val="50000"/>
                </a:schemeClr>
              </a:solidFill>
            </a:endParaRPr>
          </a:p>
          <a:p>
            <a:r>
              <a:rPr lang="en-US" sz="1600" dirty="0">
                <a:solidFill>
                  <a:schemeClr val="accent4">
                    <a:lumMod val="50000"/>
                  </a:schemeClr>
                </a:solidFill>
              </a:rPr>
              <a:t>Putting your curser at the end of the first sentence and clicking </a:t>
            </a:r>
            <a:r>
              <a:rPr lang="en-US" sz="1600" b="1" dirty="0">
                <a:solidFill>
                  <a:schemeClr val="accent4">
                    <a:lumMod val="50000"/>
                  </a:schemeClr>
                </a:solidFill>
              </a:rPr>
              <a:t>Alt &amp; Enter </a:t>
            </a:r>
            <a:r>
              <a:rPr lang="en-US" sz="1600" dirty="0">
                <a:solidFill>
                  <a:schemeClr val="accent4">
                    <a:lumMod val="50000"/>
                  </a:schemeClr>
                </a:solidFill>
              </a:rPr>
              <a:t>at the same allows you to add another sentence.</a:t>
            </a:r>
            <a:endParaRPr lang="en-US" sz="1600" dirty="0">
              <a:solidFill>
                <a:schemeClr val="accent4">
                  <a:lumMod val="50000"/>
                </a:schemeClr>
              </a:solidFill>
            </a:endParaRPr>
          </a:p>
        </p:txBody>
      </p:sp>
      <p:pic>
        <p:nvPicPr>
          <p:cNvPr id="12" name="Picture 11"/>
          <p:cNvPicPr>
            <a:picLocks noChangeAspect="1"/>
          </p:cNvPicPr>
          <p:nvPr/>
        </p:nvPicPr>
        <p:blipFill rotWithShape="1">
          <a:blip r:embed="rId2"/>
          <a:srcRect r="10905" b="25490"/>
          <a:stretch/>
        </p:blipFill>
        <p:spPr>
          <a:xfrm>
            <a:off x="914400" y="3429000"/>
            <a:ext cx="3657600" cy="851646"/>
          </a:xfrm>
          <a:prstGeom prst="rect">
            <a:avLst/>
          </a:prstGeom>
          <a:ln>
            <a:noFill/>
          </a:ln>
          <a:effectLst>
            <a:outerShdw blurRad="292100" dist="139700" dir="2700000" algn="tl" rotWithShape="0">
              <a:srgbClr val="333333">
                <a:alpha val="65000"/>
              </a:srgbClr>
            </a:outerShdw>
          </a:effectLst>
        </p:spPr>
      </p:pic>
      <p:pic>
        <p:nvPicPr>
          <p:cNvPr id="13" name="Picture 12"/>
          <p:cNvPicPr>
            <a:picLocks noChangeAspect="1"/>
          </p:cNvPicPr>
          <p:nvPr/>
        </p:nvPicPr>
        <p:blipFill rotWithShape="1">
          <a:blip r:embed="rId3"/>
          <a:srcRect r="20848" b="17326"/>
          <a:stretch/>
        </p:blipFill>
        <p:spPr>
          <a:xfrm>
            <a:off x="4343400" y="4459342"/>
            <a:ext cx="3701750" cy="125208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17976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Substitute</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4</a:t>
            </a:fld>
            <a:endParaRPr lang="en-US" dirty="0"/>
          </a:p>
        </p:txBody>
      </p:sp>
      <p:sp>
        <p:nvSpPr>
          <p:cNvPr id="7" name="Rectangle 6"/>
          <p:cNvSpPr/>
          <p:nvPr/>
        </p:nvSpPr>
        <p:spPr>
          <a:xfrm>
            <a:off x="914400" y="970284"/>
            <a:ext cx="7696200" cy="646331"/>
          </a:xfrm>
          <a:prstGeom prst="rect">
            <a:avLst/>
          </a:prstGeom>
        </p:spPr>
        <p:txBody>
          <a:bodyPr wrap="square">
            <a:spAutoFit/>
          </a:bodyPr>
          <a:lstStyle/>
          <a:p>
            <a:r>
              <a:rPr lang="en-US" dirty="0"/>
              <a:t>Let's look at some Excel SUBSTITUTE function examples and explore how to use the SUBSTITUTE function as a worksheet function in Microsoft </a:t>
            </a:r>
            <a:r>
              <a:rPr lang="en-US" dirty="0" smtClean="0"/>
              <a:t>Excel</a:t>
            </a:r>
            <a:endParaRPr lang="en-US" sz="1600" dirty="0">
              <a:solidFill>
                <a:schemeClr val="accent4">
                  <a:lumMod val="50000"/>
                </a:schemeClr>
              </a:solidFill>
            </a:endParaRPr>
          </a:p>
        </p:txBody>
      </p:sp>
      <p:pic>
        <p:nvPicPr>
          <p:cNvPr id="4098" name="Picture 2" descr="Microsoft Exc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1284" y="1752600"/>
            <a:ext cx="3762431" cy="26653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2666999" y="4648200"/>
            <a:ext cx="4191000" cy="1400383"/>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lvl="0" eaLnBrk="0" fontAlgn="base" hangingPunct="0">
              <a:spcBef>
                <a:spcPct val="0"/>
              </a:spcBef>
              <a:spcAft>
                <a:spcPct val="0"/>
              </a:spcAft>
            </a:pPr>
            <a:r>
              <a:rPr lang="en-US" altLang="en-US" sz="1100" dirty="0">
                <a:solidFill>
                  <a:schemeClr val="bg1"/>
                </a:solidFill>
                <a:latin typeface="Helvetica Neue"/>
              </a:rPr>
              <a:t>Based on the Excel spreadsheet above, the following SUBSTITUTE examples would return</a:t>
            </a:r>
            <a:r>
              <a:rPr lang="en-US" altLang="en-US" sz="1100" dirty="0" smtClean="0">
                <a:solidFill>
                  <a:schemeClr val="bg1"/>
                </a:solidFill>
                <a:latin typeface="Helvetica Neue"/>
              </a:rPr>
              <a:t>:</a:t>
            </a:r>
          </a:p>
          <a:p>
            <a:pPr lvl="0" eaLnBrk="0" fontAlgn="base" hangingPunct="0">
              <a:spcBef>
                <a:spcPct val="0"/>
              </a:spcBef>
              <a:spcAft>
                <a:spcPct val="0"/>
              </a:spcAft>
            </a:pPr>
            <a:endParaRPr lang="en-US" altLang="en-US" sz="1050" dirty="0">
              <a:solidFill>
                <a:schemeClr val="bg1"/>
              </a:solidFill>
              <a:latin typeface="Menlo"/>
            </a:endParaRPr>
          </a:p>
          <a:p>
            <a:pPr lvl="0" eaLnBrk="0" fontAlgn="base" hangingPunct="0">
              <a:spcBef>
                <a:spcPct val="0"/>
              </a:spcBef>
              <a:spcAft>
                <a:spcPct val="0"/>
              </a:spcAft>
            </a:pPr>
            <a:r>
              <a:rPr lang="en-US" altLang="en-US" sz="1050" dirty="0">
                <a:solidFill>
                  <a:schemeClr val="bg1"/>
                </a:solidFill>
                <a:latin typeface="Menlo"/>
              </a:rPr>
              <a:t>=SUBSTITUTE(A1, "bet", "con", 1) </a:t>
            </a:r>
            <a:r>
              <a:rPr lang="en-US" altLang="en-US" sz="1050" i="1" dirty="0">
                <a:solidFill>
                  <a:schemeClr val="bg1"/>
                </a:solidFill>
                <a:latin typeface="Menlo"/>
              </a:rPr>
              <a:t>Result:</a:t>
            </a:r>
            <a:r>
              <a:rPr lang="en-US" altLang="en-US" sz="1050" dirty="0">
                <a:solidFill>
                  <a:schemeClr val="bg1"/>
                </a:solidFill>
                <a:latin typeface="Menlo"/>
              </a:rPr>
              <a:t> "</a:t>
            </a:r>
            <a:r>
              <a:rPr lang="en-US" altLang="en-US" sz="1050" dirty="0" err="1">
                <a:solidFill>
                  <a:schemeClr val="bg1"/>
                </a:solidFill>
                <a:latin typeface="Menlo"/>
              </a:rPr>
              <a:t>Alphacon</a:t>
            </a:r>
            <a:r>
              <a:rPr lang="en-US" altLang="en-US" sz="1050" dirty="0">
                <a:solidFill>
                  <a:schemeClr val="bg1"/>
                </a:solidFill>
                <a:latin typeface="Menlo"/>
              </a:rPr>
              <a:t> soup" </a:t>
            </a:r>
            <a:endParaRPr lang="en-US" altLang="en-US" sz="1050" dirty="0" smtClean="0">
              <a:solidFill>
                <a:schemeClr val="bg1"/>
              </a:solidFill>
              <a:latin typeface="Menlo"/>
            </a:endParaRPr>
          </a:p>
          <a:p>
            <a:pPr lvl="0" eaLnBrk="0" fontAlgn="base" hangingPunct="0">
              <a:spcBef>
                <a:spcPct val="0"/>
              </a:spcBef>
              <a:spcAft>
                <a:spcPct val="0"/>
              </a:spcAft>
            </a:pPr>
            <a:endParaRPr lang="en-US" altLang="en-US" sz="1050" dirty="0" smtClean="0">
              <a:solidFill>
                <a:schemeClr val="bg1"/>
              </a:solidFill>
              <a:latin typeface="Menlo"/>
            </a:endParaRPr>
          </a:p>
          <a:p>
            <a:pPr lvl="0" eaLnBrk="0" fontAlgn="base" hangingPunct="0">
              <a:spcBef>
                <a:spcPct val="0"/>
              </a:spcBef>
              <a:spcAft>
                <a:spcPct val="0"/>
              </a:spcAft>
            </a:pPr>
            <a:r>
              <a:rPr lang="en-US" altLang="en-US" sz="1050" dirty="0" smtClean="0">
                <a:solidFill>
                  <a:schemeClr val="bg1"/>
                </a:solidFill>
                <a:latin typeface="Menlo"/>
              </a:rPr>
              <a:t>=</a:t>
            </a:r>
            <a:r>
              <a:rPr lang="en-US" altLang="en-US" sz="1050" dirty="0">
                <a:solidFill>
                  <a:schemeClr val="bg1"/>
                </a:solidFill>
                <a:latin typeface="Menlo"/>
              </a:rPr>
              <a:t>SUBSTITUTE(A2, "t", "4", 2) </a:t>
            </a:r>
            <a:r>
              <a:rPr lang="en-US" altLang="en-US" sz="1050" i="1" dirty="0">
                <a:solidFill>
                  <a:schemeClr val="bg1"/>
                </a:solidFill>
                <a:latin typeface="Menlo"/>
              </a:rPr>
              <a:t>Result:</a:t>
            </a:r>
            <a:r>
              <a:rPr lang="en-US" altLang="en-US" sz="1050" dirty="0">
                <a:solidFill>
                  <a:schemeClr val="bg1"/>
                </a:solidFill>
                <a:latin typeface="Menlo"/>
              </a:rPr>
              <a:t> "</a:t>
            </a:r>
            <a:r>
              <a:rPr lang="en-US" altLang="en-US" sz="1050" dirty="0" smtClean="0">
                <a:solidFill>
                  <a:schemeClr val="bg1"/>
                </a:solidFill>
                <a:latin typeface="Menlo"/>
              </a:rPr>
              <a:t>techon4henet.com“</a:t>
            </a:r>
          </a:p>
          <a:p>
            <a:pPr lvl="0" eaLnBrk="0" fontAlgn="base" hangingPunct="0">
              <a:spcBef>
                <a:spcPct val="0"/>
              </a:spcBef>
              <a:spcAft>
                <a:spcPct val="0"/>
              </a:spcAft>
            </a:pPr>
            <a:r>
              <a:rPr lang="en-US" altLang="en-US" sz="1050" dirty="0" smtClean="0">
                <a:solidFill>
                  <a:schemeClr val="bg1"/>
                </a:solidFill>
                <a:latin typeface="Menlo"/>
              </a:rPr>
              <a:t> </a:t>
            </a:r>
          </a:p>
          <a:p>
            <a:pPr lvl="0" eaLnBrk="0" fontAlgn="base" hangingPunct="0">
              <a:spcBef>
                <a:spcPct val="0"/>
              </a:spcBef>
              <a:spcAft>
                <a:spcPct val="0"/>
              </a:spcAft>
            </a:pPr>
            <a:r>
              <a:rPr lang="en-US" altLang="en-US" sz="1050" dirty="0" smtClean="0">
                <a:solidFill>
                  <a:schemeClr val="bg1"/>
                </a:solidFill>
                <a:latin typeface="Menlo"/>
              </a:rPr>
              <a:t>=</a:t>
            </a:r>
            <a:r>
              <a:rPr lang="en-US" altLang="en-US" sz="1050" dirty="0">
                <a:solidFill>
                  <a:schemeClr val="bg1"/>
                </a:solidFill>
                <a:latin typeface="Menlo"/>
              </a:rPr>
              <a:t>SUBSTITUTE(A2, "t", "4") </a:t>
            </a:r>
            <a:r>
              <a:rPr lang="en-US" altLang="en-US" sz="1050" i="1" dirty="0">
                <a:solidFill>
                  <a:schemeClr val="bg1"/>
                </a:solidFill>
                <a:latin typeface="Menlo"/>
              </a:rPr>
              <a:t>Result:</a:t>
            </a:r>
            <a:r>
              <a:rPr lang="en-US" altLang="en-US" sz="1050" dirty="0">
                <a:solidFill>
                  <a:schemeClr val="bg1"/>
                </a:solidFill>
                <a:latin typeface="Menlo"/>
              </a:rPr>
              <a:t> "4echon4hene4.com"</a:t>
            </a:r>
            <a:r>
              <a:rPr lang="en-US" altLang="en-US" sz="500" dirty="0">
                <a:solidFill>
                  <a:schemeClr val="bg1"/>
                </a:solidFill>
              </a:rPr>
              <a:t> </a:t>
            </a:r>
            <a:endParaRPr lang="en-US" altLang="en-US" sz="1600" dirty="0">
              <a:solidFill>
                <a:schemeClr val="bg1"/>
              </a:solidFill>
              <a:latin typeface="Arial" panose="020B0604020202020204" pitchFamily="34" charset="0"/>
            </a:endParaRPr>
          </a:p>
        </p:txBody>
      </p:sp>
    </p:spTree>
    <p:extLst>
      <p:ext uri="{BB962C8B-B14F-4D97-AF65-F5344CB8AC3E}">
        <p14:creationId xmlns:p14="http://schemas.microsoft.com/office/powerpoint/2010/main" val="186628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Text To Columns</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5</a:t>
            </a:fld>
            <a:endParaRPr lang="en-US" dirty="0"/>
          </a:p>
        </p:txBody>
      </p:sp>
      <p:sp>
        <p:nvSpPr>
          <p:cNvPr id="7" name="Rectangle 6"/>
          <p:cNvSpPr/>
          <p:nvPr/>
        </p:nvSpPr>
        <p:spPr>
          <a:xfrm>
            <a:off x="914400" y="970284"/>
            <a:ext cx="7696200" cy="830997"/>
          </a:xfrm>
          <a:prstGeom prst="rect">
            <a:avLst/>
          </a:prstGeom>
        </p:spPr>
        <p:txBody>
          <a:bodyPr wrap="square">
            <a:spAutoFit/>
          </a:bodyPr>
          <a:lstStyle/>
          <a:p>
            <a:r>
              <a:rPr lang="en-US" sz="1600" dirty="0"/>
              <a:t>To separate the contents of one Excel cell into separate columns, you can use the 'Convert Text to Columns Wizard'. For example, when you want to separate a list of full names into last and first names.</a:t>
            </a:r>
            <a:endParaRPr lang="en-US" sz="1400" dirty="0">
              <a:solidFill>
                <a:schemeClr val="accent4">
                  <a:lumMod val="50000"/>
                </a:schemeClr>
              </a:solidFill>
            </a:endParaRPr>
          </a:p>
        </p:txBody>
      </p:sp>
      <p:pic>
        <p:nvPicPr>
          <p:cNvPr id="3074" name="Picture 2" descr="Text to Columns Example in Excel"/>
          <p:cNvPicPr>
            <a:picLocks noChangeAspect="1" noChangeArrowheads="1"/>
          </p:cNvPicPr>
          <p:nvPr/>
        </p:nvPicPr>
        <p:blipFill rotWithShape="1">
          <a:blip r:embed="rId2">
            <a:extLst>
              <a:ext uri="{28A0092B-C50C-407E-A947-70E740481C1C}">
                <a14:useLocalDpi xmlns:a14="http://schemas.microsoft.com/office/drawing/2010/main" val="0"/>
              </a:ext>
            </a:extLst>
          </a:blip>
          <a:srcRect r="41722"/>
          <a:stretch/>
        </p:blipFill>
        <p:spPr bwMode="auto">
          <a:xfrm>
            <a:off x="914399" y="1855521"/>
            <a:ext cx="2057399" cy="167748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76" name="Picture 4" descr="Click Text to Colum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399" y="3657600"/>
            <a:ext cx="2057399" cy="4405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78" name="Picture 6" descr="Convert Text to Columns Wizard - Step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399" y="4222734"/>
            <a:ext cx="2438401" cy="19863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80" name="Picture 8" descr="Convert Text to Columns Wizard - Step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1770818"/>
            <a:ext cx="2514600" cy="20483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82" name="Picture 10" descr="Text to Columns Result"/>
          <p:cNvPicPr>
            <a:picLocks noChangeAspect="1" noChangeArrowheads="1"/>
          </p:cNvPicPr>
          <p:nvPr/>
        </p:nvPicPr>
        <p:blipFill rotWithShape="1">
          <a:blip r:embed="rId6">
            <a:extLst>
              <a:ext uri="{28A0092B-C50C-407E-A947-70E740481C1C}">
                <a14:useLocalDpi xmlns:a14="http://schemas.microsoft.com/office/drawing/2010/main" val="0"/>
              </a:ext>
            </a:extLst>
          </a:blip>
          <a:srcRect r="21935"/>
          <a:stretch/>
        </p:blipFill>
        <p:spPr bwMode="auto">
          <a:xfrm>
            <a:off x="4648201" y="4343401"/>
            <a:ext cx="2514599" cy="153058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045334" y="1924881"/>
            <a:ext cx="1561335" cy="400110"/>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a:solidFill>
                  <a:schemeClr val="bg1"/>
                </a:solidFill>
              </a:rPr>
              <a:t>1. Select the range with full names.</a:t>
            </a:r>
            <a:endParaRPr lang="en-US" sz="1000" dirty="0">
              <a:solidFill>
                <a:schemeClr val="bg1"/>
              </a:solidFill>
            </a:endParaRPr>
          </a:p>
        </p:txBody>
      </p:sp>
      <p:sp>
        <p:nvSpPr>
          <p:cNvPr id="15" name="TextBox 14"/>
          <p:cNvSpPr txBox="1"/>
          <p:nvPr/>
        </p:nvSpPr>
        <p:spPr>
          <a:xfrm>
            <a:off x="3045986" y="3581400"/>
            <a:ext cx="1561335" cy="577081"/>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50" dirty="0">
                <a:solidFill>
                  <a:schemeClr val="bg1"/>
                </a:solidFill>
              </a:rPr>
              <a:t>2. On the Data tab, in the Data Tools group, click Text to Columns.</a:t>
            </a:r>
            <a:endParaRPr lang="en-US" sz="1050" dirty="0">
              <a:solidFill>
                <a:schemeClr val="bg1"/>
              </a:solidFill>
            </a:endParaRPr>
          </a:p>
        </p:txBody>
      </p:sp>
      <p:sp>
        <p:nvSpPr>
          <p:cNvPr id="16" name="TextBox 15"/>
          <p:cNvSpPr txBox="1"/>
          <p:nvPr/>
        </p:nvSpPr>
        <p:spPr>
          <a:xfrm>
            <a:off x="3429000" y="4677170"/>
            <a:ext cx="1177669" cy="1169551"/>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fontAlgn="base"/>
            <a:r>
              <a:rPr lang="en-US" sz="1000" dirty="0">
                <a:solidFill>
                  <a:schemeClr val="bg1"/>
                </a:solidFill>
              </a:rPr>
              <a:t>The following dialog box appears</a:t>
            </a:r>
            <a:r>
              <a:rPr lang="en-US" sz="1000" dirty="0" smtClean="0">
                <a:solidFill>
                  <a:schemeClr val="bg1"/>
                </a:solidFill>
              </a:rPr>
              <a:t>.</a:t>
            </a:r>
          </a:p>
          <a:p>
            <a:pPr fontAlgn="base"/>
            <a:endParaRPr lang="en-US" sz="1000" dirty="0">
              <a:solidFill>
                <a:schemeClr val="bg1"/>
              </a:solidFill>
            </a:endParaRPr>
          </a:p>
          <a:p>
            <a:pPr fontAlgn="base"/>
            <a:r>
              <a:rPr lang="en-US" sz="1000" dirty="0">
                <a:solidFill>
                  <a:schemeClr val="bg1"/>
                </a:solidFill>
              </a:rPr>
              <a:t>3. Choose Delimited and click Next.</a:t>
            </a:r>
          </a:p>
        </p:txBody>
      </p:sp>
      <p:sp>
        <p:nvSpPr>
          <p:cNvPr id="17" name="TextBox 16"/>
          <p:cNvSpPr txBox="1"/>
          <p:nvPr/>
        </p:nvSpPr>
        <p:spPr>
          <a:xfrm>
            <a:off x="7240200" y="1924880"/>
            <a:ext cx="1370400" cy="1169551"/>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fontAlgn="base"/>
            <a:r>
              <a:rPr lang="en-US" sz="1000" dirty="0">
                <a:solidFill>
                  <a:schemeClr val="bg1"/>
                </a:solidFill>
              </a:rPr>
              <a:t>4. Clear all the check boxes under Delimiters except for the Comma and Space check box</a:t>
            </a:r>
            <a:r>
              <a:rPr lang="en-US" sz="1000" dirty="0" smtClean="0">
                <a:solidFill>
                  <a:schemeClr val="bg1"/>
                </a:solidFill>
              </a:rPr>
              <a:t>.</a:t>
            </a:r>
          </a:p>
          <a:p>
            <a:pPr fontAlgn="base"/>
            <a:endParaRPr lang="en-US" sz="1000" dirty="0">
              <a:solidFill>
                <a:schemeClr val="bg1"/>
              </a:solidFill>
            </a:endParaRPr>
          </a:p>
          <a:p>
            <a:pPr fontAlgn="base"/>
            <a:r>
              <a:rPr lang="en-US" sz="1000" dirty="0">
                <a:solidFill>
                  <a:schemeClr val="bg1"/>
                </a:solidFill>
              </a:rPr>
              <a:t>5. Click Finish.</a:t>
            </a:r>
          </a:p>
        </p:txBody>
      </p:sp>
      <p:sp>
        <p:nvSpPr>
          <p:cNvPr id="18" name="TextBox 17"/>
          <p:cNvSpPr txBox="1"/>
          <p:nvPr/>
        </p:nvSpPr>
        <p:spPr>
          <a:xfrm>
            <a:off x="7240200" y="4139197"/>
            <a:ext cx="1370400" cy="1938992"/>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a:solidFill>
                  <a:schemeClr val="bg1"/>
                </a:solidFill>
              </a:rPr>
              <a:t>Note: This example has commas and spaces as delimiters. You may have other delimiters in your data. Experiment by checking and unchecking the different check boxes. You get a live preview of how your data will be separated.</a:t>
            </a:r>
            <a:endParaRPr lang="en-US" sz="1000" dirty="0">
              <a:solidFill>
                <a:schemeClr val="bg1"/>
              </a:solidFill>
            </a:endParaRPr>
          </a:p>
        </p:txBody>
      </p:sp>
    </p:spTree>
    <p:extLst>
      <p:ext uri="{BB962C8B-B14F-4D97-AF65-F5344CB8AC3E}">
        <p14:creationId xmlns:p14="http://schemas.microsoft.com/office/powerpoint/2010/main" val="2416101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Concatenate</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6</a:t>
            </a:fld>
            <a:endParaRPr lang="en-US" dirty="0"/>
          </a:p>
        </p:txBody>
      </p:sp>
      <p:sp>
        <p:nvSpPr>
          <p:cNvPr id="7" name="Rectangle 6"/>
          <p:cNvSpPr/>
          <p:nvPr/>
        </p:nvSpPr>
        <p:spPr>
          <a:xfrm>
            <a:off x="914400" y="970284"/>
            <a:ext cx="7696200" cy="584775"/>
          </a:xfrm>
          <a:prstGeom prst="rect">
            <a:avLst/>
          </a:prstGeom>
        </p:spPr>
        <p:txBody>
          <a:bodyPr wrap="square">
            <a:spAutoFit/>
          </a:bodyPr>
          <a:lstStyle/>
          <a:p>
            <a:r>
              <a:rPr lang="en-US" sz="1600" dirty="0"/>
              <a:t>In Microsoft Excel, concatenation generally refers to combining the contents of two or more ​cells in a worksheet into a third, separate cell using either</a:t>
            </a:r>
            <a:endParaRPr lang="en-US" sz="1400" dirty="0">
              <a:solidFill>
                <a:schemeClr val="accent4">
                  <a:lumMod val="50000"/>
                </a:schemeClr>
              </a:solidFill>
            </a:endParaRPr>
          </a:p>
        </p:txBody>
      </p:sp>
      <p:pic>
        <p:nvPicPr>
          <p:cNvPr id="3" name="Picture 2"/>
          <p:cNvPicPr>
            <a:picLocks noChangeAspect="1"/>
          </p:cNvPicPr>
          <p:nvPr/>
        </p:nvPicPr>
        <p:blipFill>
          <a:blip r:embed="rId2"/>
          <a:stretch>
            <a:fillRect/>
          </a:stretch>
        </p:blipFill>
        <p:spPr>
          <a:xfrm>
            <a:off x="931817" y="1789656"/>
            <a:ext cx="1735183" cy="1264040"/>
          </a:xfrm>
          <a:prstGeom prst="rect">
            <a:avLst/>
          </a:prstGeom>
          <a:ln>
            <a:noFill/>
          </a:ln>
          <a:effectLst>
            <a:outerShdw blurRad="292100" dist="139700" dir="2700000" algn="tl" rotWithShape="0">
              <a:srgbClr val="333333">
                <a:alpha val="65000"/>
              </a:srgbClr>
            </a:outerShdw>
          </a:effectLst>
        </p:spPr>
      </p:pic>
      <p:pic>
        <p:nvPicPr>
          <p:cNvPr id="4" name="Picture 3"/>
          <p:cNvPicPr>
            <a:picLocks noChangeAspect="1"/>
          </p:cNvPicPr>
          <p:nvPr/>
        </p:nvPicPr>
        <p:blipFill>
          <a:blip r:embed="rId3"/>
          <a:stretch>
            <a:fillRect/>
          </a:stretch>
        </p:blipFill>
        <p:spPr>
          <a:xfrm>
            <a:off x="931817" y="3201592"/>
            <a:ext cx="1735183" cy="1295160"/>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4"/>
          <a:stretch>
            <a:fillRect/>
          </a:stretch>
        </p:blipFill>
        <p:spPr>
          <a:xfrm>
            <a:off x="4495800" y="1781672"/>
            <a:ext cx="1775732" cy="2057400"/>
          </a:xfrm>
          <a:prstGeom prst="rect">
            <a:avLst/>
          </a:prstGeom>
          <a:ln>
            <a:noFill/>
          </a:ln>
          <a:effectLst>
            <a:outerShdw blurRad="292100" dist="139700" dir="2700000" algn="tl" rotWithShape="0">
              <a:srgbClr val="333333">
                <a:alpha val="65000"/>
              </a:srgbClr>
            </a:outerShdw>
          </a:effectLst>
        </p:spPr>
      </p:pic>
      <p:pic>
        <p:nvPicPr>
          <p:cNvPr id="10" name="Picture 9"/>
          <p:cNvPicPr>
            <a:picLocks noChangeAspect="1"/>
          </p:cNvPicPr>
          <p:nvPr/>
        </p:nvPicPr>
        <p:blipFill>
          <a:blip r:embed="rId5"/>
          <a:stretch>
            <a:fillRect/>
          </a:stretch>
        </p:blipFill>
        <p:spPr>
          <a:xfrm>
            <a:off x="914400" y="4644648"/>
            <a:ext cx="1709895" cy="1952625"/>
          </a:xfrm>
          <a:prstGeom prst="rect">
            <a:avLst/>
          </a:prstGeom>
          <a:ln>
            <a:noFill/>
          </a:ln>
          <a:effectLst>
            <a:outerShdw blurRad="292100" dist="139700" dir="2700000" algn="tl" rotWithShape="0">
              <a:srgbClr val="333333">
                <a:alpha val="65000"/>
              </a:srgbClr>
            </a:outerShdw>
          </a:effectLst>
        </p:spPr>
      </p:pic>
      <p:pic>
        <p:nvPicPr>
          <p:cNvPr id="12" name="Picture 11"/>
          <p:cNvPicPr>
            <a:picLocks noChangeAspect="1"/>
          </p:cNvPicPr>
          <p:nvPr/>
        </p:nvPicPr>
        <p:blipFill>
          <a:blip r:embed="rId6"/>
          <a:stretch>
            <a:fillRect/>
          </a:stretch>
        </p:blipFill>
        <p:spPr>
          <a:xfrm>
            <a:off x="4111244" y="4065685"/>
            <a:ext cx="2544843" cy="2048864"/>
          </a:xfrm>
          <a:prstGeom prst="rect">
            <a:avLst/>
          </a:prstGeom>
          <a:ln>
            <a:noFill/>
          </a:ln>
          <a:effectLst>
            <a:outerShdw blurRad="292100" dist="139700" dir="2700000" algn="tl" rotWithShape="0">
              <a:srgbClr val="333333">
                <a:alpha val="65000"/>
              </a:srgbClr>
            </a:outerShdw>
          </a:effectLst>
        </p:spPr>
      </p:pic>
      <p:sp>
        <p:nvSpPr>
          <p:cNvPr id="26" name="TextBox 25"/>
          <p:cNvSpPr txBox="1"/>
          <p:nvPr/>
        </p:nvSpPr>
        <p:spPr>
          <a:xfrm>
            <a:off x="2800733" y="1880371"/>
            <a:ext cx="1161668" cy="707886"/>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a:solidFill>
                  <a:schemeClr val="bg1"/>
                </a:solidFill>
              </a:rPr>
              <a:t>1. </a:t>
            </a:r>
            <a:r>
              <a:rPr lang="en-US" sz="1000" dirty="0" smtClean="0">
                <a:solidFill>
                  <a:schemeClr val="bg1"/>
                </a:solidFill>
              </a:rPr>
              <a:t>You pull usernames but you require email addresses</a:t>
            </a:r>
            <a:endParaRPr lang="en-US" sz="1000" dirty="0">
              <a:solidFill>
                <a:schemeClr val="bg1"/>
              </a:solidFill>
            </a:endParaRPr>
          </a:p>
        </p:txBody>
      </p:sp>
      <p:sp>
        <p:nvSpPr>
          <p:cNvPr id="27" name="TextBox 26"/>
          <p:cNvSpPr txBox="1"/>
          <p:nvPr/>
        </p:nvSpPr>
        <p:spPr>
          <a:xfrm>
            <a:off x="2800732" y="3259376"/>
            <a:ext cx="1161669" cy="553998"/>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smtClean="0">
                <a:solidFill>
                  <a:schemeClr val="bg1"/>
                </a:solidFill>
              </a:rPr>
              <a:t>2. Special symbols require formatting the cells to “Text”</a:t>
            </a:r>
            <a:endParaRPr lang="en-US" sz="1000" dirty="0">
              <a:solidFill>
                <a:schemeClr val="bg1"/>
              </a:solidFill>
            </a:endParaRPr>
          </a:p>
        </p:txBody>
      </p:sp>
      <p:sp>
        <p:nvSpPr>
          <p:cNvPr id="28" name="TextBox 27"/>
          <p:cNvSpPr txBox="1"/>
          <p:nvPr/>
        </p:nvSpPr>
        <p:spPr>
          <a:xfrm>
            <a:off x="2800732" y="4698773"/>
            <a:ext cx="1161669" cy="707886"/>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smtClean="0">
                <a:solidFill>
                  <a:schemeClr val="bg1"/>
                </a:solidFill>
              </a:rPr>
              <a:t>3. Highlight the columns, right click, and go to Format Cells</a:t>
            </a:r>
            <a:endParaRPr lang="en-US" sz="1000" dirty="0">
              <a:solidFill>
                <a:schemeClr val="bg1"/>
              </a:solidFill>
            </a:endParaRPr>
          </a:p>
        </p:txBody>
      </p:sp>
      <p:sp>
        <p:nvSpPr>
          <p:cNvPr id="29" name="TextBox 28"/>
          <p:cNvSpPr txBox="1"/>
          <p:nvPr/>
        </p:nvSpPr>
        <p:spPr>
          <a:xfrm>
            <a:off x="6416043" y="1917382"/>
            <a:ext cx="1561335" cy="400110"/>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smtClean="0">
                <a:solidFill>
                  <a:schemeClr val="bg1"/>
                </a:solidFill>
              </a:rPr>
              <a:t>4. When the option box pops up you click on Text</a:t>
            </a:r>
            <a:endParaRPr lang="en-US" sz="1000" dirty="0">
              <a:solidFill>
                <a:schemeClr val="bg1"/>
              </a:solidFill>
            </a:endParaRPr>
          </a:p>
        </p:txBody>
      </p:sp>
      <p:sp>
        <p:nvSpPr>
          <p:cNvPr id="30" name="TextBox 29"/>
          <p:cNvSpPr txBox="1"/>
          <p:nvPr/>
        </p:nvSpPr>
        <p:spPr>
          <a:xfrm>
            <a:off x="6804930" y="4065685"/>
            <a:ext cx="1577069" cy="1785104"/>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smtClean="0">
                <a:solidFill>
                  <a:schemeClr val="bg1"/>
                </a:solidFill>
              </a:rPr>
              <a:t>5. Add the email extension you want in column B</a:t>
            </a:r>
          </a:p>
          <a:p>
            <a:endParaRPr lang="en-US" sz="1000" dirty="0">
              <a:solidFill>
                <a:schemeClr val="bg1"/>
              </a:solidFill>
            </a:endParaRPr>
          </a:p>
          <a:p>
            <a:r>
              <a:rPr lang="en-US" sz="1000" dirty="0" smtClean="0">
                <a:solidFill>
                  <a:schemeClr val="bg1"/>
                </a:solidFill>
              </a:rPr>
              <a:t>6. Click on the blank cell under email so you can add the formula</a:t>
            </a:r>
          </a:p>
          <a:p>
            <a:endParaRPr lang="en-US" sz="1000" dirty="0">
              <a:solidFill>
                <a:schemeClr val="bg1"/>
              </a:solidFill>
            </a:endParaRPr>
          </a:p>
          <a:p>
            <a:r>
              <a:rPr lang="en-US" sz="1000" dirty="0" smtClean="0">
                <a:solidFill>
                  <a:schemeClr val="bg1"/>
                </a:solidFill>
              </a:rPr>
              <a:t>7. You will find Concatenate under the Text option on the header row</a:t>
            </a:r>
            <a:endParaRPr lang="en-US" sz="1000" dirty="0">
              <a:solidFill>
                <a:schemeClr val="bg1"/>
              </a:solidFill>
            </a:endParaRPr>
          </a:p>
        </p:txBody>
      </p:sp>
    </p:spTree>
    <p:extLst>
      <p:ext uri="{BB962C8B-B14F-4D97-AF65-F5344CB8AC3E}">
        <p14:creationId xmlns:p14="http://schemas.microsoft.com/office/powerpoint/2010/main" val="2083298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Concatenate (Continued)</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7</a:t>
            </a:fld>
            <a:endParaRPr lang="en-US" dirty="0"/>
          </a:p>
        </p:txBody>
      </p:sp>
      <p:sp>
        <p:nvSpPr>
          <p:cNvPr id="7" name="Rectangle 6"/>
          <p:cNvSpPr/>
          <p:nvPr/>
        </p:nvSpPr>
        <p:spPr>
          <a:xfrm>
            <a:off x="914400" y="970284"/>
            <a:ext cx="7696200" cy="584775"/>
          </a:xfrm>
          <a:prstGeom prst="rect">
            <a:avLst/>
          </a:prstGeom>
        </p:spPr>
        <p:txBody>
          <a:bodyPr wrap="square">
            <a:spAutoFit/>
          </a:bodyPr>
          <a:lstStyle/>
          <a:p>
            <a:r>
              <a:rPr lang="en-US" sz="1600" dirty="0"/>
              <a:t>In Microsoft Excel, concatenation generally refers to combining the contents of two or more ​cells in a worksheet into a third, separate cell using either</a:t>
            </a:r>
            <a:endParaRPr lang="en-US" sz="1400" dirty="0">
              <a:solidFill>
                <a:schemeClr val="accent4">
                  <a:lumMod val="50000"/>
                </a:schemeClr>
              </a:solidFill>
            </a:endParaRPr>
          </a:p>
        </p:txBody>
      </p:sp>
      <p:pic>
        <p:nvPicPr>
          <p:cNvPr id="13" name="Picture 12"/>
          <p:cNvPicPr>
            <a:picLocks noChangeAspect="1"/>
          </p:cNvPicPr>
          <p:nvPr/>
        </p:nvPicPr>
        <p:blipFill>
          <a:blip r:embed="rId2"/>
          <a:stretch>
            <a:fillRect/>
          </a:stretch>
        </p:blipFill>
        <p:spPr>
          <a:xfrm>
            <a:off x="914400" y="1845086"/>
            <a:ext cx="2833605" cy="2032986"/>
          </a:xfrm>
          <a:prstGeom prst="rect">
            <a:avLst/>
          </a:prstGeom>
          <a:ln>
            <a:noFill/>
          </a:ln>
          <a:effectLst>
            <a:outerShdw blurRad="292100" dist="139700" dir="2700000" algn="tl" rotWithShape="0">
              <a:srgbClr val="333333">
                <a:alpha val="65000"/>
              </a:srgbClr>
            </a:outerShdw>
          </a:effectLst>
        </p:spPr>
      </p:pic>
      <p:pic>
        <p:nvPicPr>
          <p:cNvPr id="19" name="Picture 18"/>
          <p:cNvPicPr>
            <a:picLocks noChangeAspect="1"/>
          </p:cNvPicPr>
          <p:nvPr/>
        </p:nvPicPr>
        <p:blipFill>
          <a:blip r:embed="rId3"/>
          <a:stretch>
            <a:fillRect/>
          </a:stretch>
        </p:blipFill>
        <p:spPr>
          <a:xfrm>
            <a:off x="3771954" y="3581400"/>
            <a:ext cx="2866187" cy="1648753"/>
          </a:xfrm>
          <a:prstGeom prst="rect">
            <a:avLst/>
          </a:prstGeom>
          <a:ln>
            <a:noFill/>
          </a:ln>
          <a:effectLst>
            <a:outerShdw blurRad="292100" dist="139700" dir="2700000" algn="tl" rotWithShape="0">
              <a:srgbClr val="333333">
                <a:alpha val="65000"/>
              </a:srgbClr>
            </a:outerShdw>
          </a:effectLst>
        </p:spPr>
      </p:pic>
      <p:pic>
        <p:nvPicPr>
          <p:cNvPr id="20" name="Picture 19"/>
          <p:cNvPicPr>
            <a:picLocks noChangeAspect="1"/>
          </p:cNvPicPr>
          <p:nvPr/>
        </p:nvPicPr>
        <p:blipFill>
          <a:blip r:embed="rId4"/>
          <a:stretch>
            <a:fillRect/>
          </a:stretch>
        </p:blipFill>
        <p:spPr>
          <a:xfrm>
            <a:off x="6705600" y="4893834"/>
            <a:ext cx="2152603" cy="1252538"/>
          </a:xfrm>
          <a:prstGeom prst="rect">
            <a:avLst/>
          </a:prstGeom>
          <a:ln>
            <a:noFill/>
          </a:ln>
          <a:effectLst>
            <a:outerShdw blurRad="292100" dist="139700" dir="2700000" algn="tl" rotWithShape="0">
              <a:srgbClr val="333333">
                <a:alpha val="65000"/>
              </a:srgbClr>
            </a:outerShdw>
          </a:effectLst>
        </p:spPr>
      </p:pic>
      <p:sp>
        <p:nvSpPr>
          <p:cNvPr id="15" name="TextBox 14"/>
          <p:cNvSpPr txBox="1"/>
          <p:nvPr/>
        </p:nvSpPr>
        <p:spPr>
          <a:xfrm>
            <a:off x="3981832" y="1914681"/>
            <a:ext cx="1561335" cy="707886"/>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smtClean="0">
                <a:solidFill>
                  <a:schemeClr val="bg1"/>
                </a:solidFill>
              </a:rPr>
              <a:t>8. You can type the =</a:t>
            </a:r>
            <a:r>
              <a:rPr lang="en-US" sz="1000" dirty="0" err="1" smtClean="0">
                <a:solidFill>
                  <a:schemeClr val="bg1"/>
                </a:solidFill>
              </a:rPr>
              <a:t>Concaternate</a:t>
            </a:r>
            <a:r>
              <a:rPr lang="en-US" sz="1000" dirty="0" smtClean="0">
                <a:solidFill>
                  <a:schemeClr val="bg1"/>
                </a:solidFill>
              </a:rPr>
              <a:t>(A2,B2) or click </a:t>
            </a:r>
            <a:r>
              <a:rPr lang="en-US" sz="1000" dirty="0" err="1" smtClean="0">
                <a:solidFill>
                  <a:schemeClr val="bg1"/>
                </a:solidFill>
              </a:rPr>
              <a:t>Concaternate</a:t>
            </a:r>
            <a:r>
              <a:rPr lang="en-US" sz="1000" dirty="0" smtClean="0">
                <a:solidFill>
                  <a:schemeClr val="bg1"/>
                </a:solidFill>
              </a:rPr>
              <a:t> under the Text box</a:t>
            </a:r>
            <a:endParaRPr lang="en-US" sz="1000" dirty="0">
              <a:solidFill>
                <a:schemeClr val="bg1"/>
              </a:solidFill>
            </a:endParaRPr>
          </a:p>
        </p:txBody>
      </p:sp>
      <p:sp>
        <p:nvSpPr>
          <p:cNvPr id="16" name="TextBox 15"/>
          <p:cNvSpPr txBox="1"/>
          <p:nvPr/>
        </p:nvSpPr>
        <p:spPr>
          <a:xfrm>
            <a:off x="6858000" y="3429000"/>
            <a:ext cx="1676400" cy="1323439"/>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000" dirty="0" smtClean="0">
                <a:solidFill>
                  <a:schemeClr val="bg1"/>
                </a:solidFill>
              </a:rPr>
              <a:t>9. When you click Enter the information in the 2 fields will merge.</a:t>
            </a:r>
          </a:p>
          <a:p>
            <a:endParaRPr lang="en-US" sz="1000" dirty="0">
              <a:solidFill>
                <a:schemeClr val="bg1"/>
              </a:solidFill>
            </a:endParaRPr>
          </a:p>
          <a:p>
            <a:r>
              <a:rPr lang="en-US" sz="1000" dirty="0" smtClean="0">
                <a:solidFill>
                  <a:schemeClr val="bg1"/>
                </a:solidFill>
              </a:rPr>
              <a:t>10.  Double click on the green square at the bottom right of the box to apply the formula for all rows</a:t>
            </a:r>
            <a:endParaRPr lang="en-US" sz="1000" dirty="0">
              <a:solidFill>
                <a:schemeClr val="bg1"/>
              </a:solidFill>
            </a:endParaRPr>
          </a:p>
        </p:txBody>
      </p:sp>
      <p:sp>
        <p:nvSpPr>
          <p:cNvPr id="17" name="Oval 16"/>
          <p:cNvSpPr/>
          <p:nvPr/>
        </p:nvSpPr>
        <p:spPr>
          <a:xfrm>
            <a:off x="5943600" y="4382384"/>
            <a:ext cx="166977" cy="11341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8707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a:t>
            </a:r>
            <a:r>
              <a:rPr lang="en-US" sz="2700" spc="-55" dirty="0" smtClean="0">
                <a:effectLst>
                  <a:outerShdw blurRad="50800" dist="38100" dir="2700000" algn="tl" rotWithShape="0">
                    <a:prstClr val="black">
                      <a:alpha val="40000"/>
                    </a:prstClr>
                  </a:outerShdw>
                </a:effectLst>
              </a:rPr>
              <a:t>Removing Unwanted Spaces</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8</a:t>
            </a:fld>
            <a:endParaRPr lang="en-US" dirty="0"/>
          </a:p>
        </p:txBody>
      </p:sp>
      <p:sp>
        <p:nvSpPr>
          <p:cNvPr id="7" name="Rectangle 6"/>
          <p:cNvSpPr/>
          <p:nvPr/>
        </p:nvSpPr>
        <p:spPr>
          <a:xfrm>
            <a:off x="914400" y="958727"/>
            <a:ext cx="7696200" cy="1446550"/>
          </a:xfrm>
          <a:prstGeom prst="rect">
            <a:avLst/>
          </a:prstGeom>
        </p:spPr>
        <p:txBody>
          <a:bodyPr wrap="square">
            <a:spAutoFit/>
          </a:bodyPr>
          <a:lstStyle/>
          <a:p>
            <a:r>
              <a:rPr lang="en-US" sz="1600" dirty="0">
                <a:solidFill>
                  <a:schemeClr val="accent4">
                    <a:lumMod val="50000"/>
                  </a:schemeClr>
                </a:solidFill>
              </a:rPr>
              <a:t>A report is pulled and opened in Excel, and it has extra spaces in the data that have to be removed.  It could be done manually by clicking within each cell and deleting spaces, but that is time consuming.</a:t>
            </a:r>
          </a:p>
          <a:p>
            <a:endParaRPr lang="en-US" sz="600" dirty="0">
              <a:solidFill>
                <a:schemeClr val="accent4">
                  <a:lumMod val="50000"/>
                </a:schemeClr>
              </a:solidFill>
            </a:endParaRPr>
          </a:p>
          <a:p>
            <a:r>
              <a:rPr lang="en-US" sz="1600" dirty="0">
                <a:solidFill>
                  <a:schemeClr val="accent4">
                    <a:lumMod val="50000"/>
                  </a:schemeClr>
                </a:solidFill>
              </a:rPr>
              <a:t>To remove unwanted spaces click on an empty cell and type </a:t>
            </a:r>
            <a:r>
              <a:rPr lang="en-US" sz="1600" b="1" dirty="0">
                <a:solidFill>
                  <a:schemeClr val="accent4">
                    <a:lumMod val="50000"/>
                  </a:schemeClr>
                </a:solidFill>
              </a:rPr>
              <a:t>=TRIM(A1) </a:t>
            </a:r>
            <a:r>
              <a:rPr lang="en-US" sz="1600" dirty="0">
                <a:solidFill>
                  <a:schemeClr val="accent4">
                    <a:lumMod val="50000"/>
                  </a:schemeClr>
                </a:solidFill>
              </a:rPr>
              <a:t>and hit </a:t>
            </a:r>
            <a:r>
              <a:rPr lang="en-US" sz="1600" b="1" dirty="0">
                <a:solidFill>
                  <a:schemeClr val="accent4">
                    <a:lumMod val="50000"/>
                  </a:schemeClr>
                </a:solidFill>
              </a:rPr>
              <a:t>Enter</a:t>
            </a:r>
            <a:r>
              <a:rPr lang="en-US" sz="1600" dirty="0">
                <a:solidFill>
                  <a:schemeClr val="accent4">
                    <a:lumMod val="50000"/>
                  </a:schemeClr>
                </a:solidFill>
              </a:rPr>
              <a:t>.  A1 is used for this example but it could be any cell.</a:t>
            </a:r>
            <a:endParaRPr lang="en-US" sz="1600" dirty="0">
              <a:solidFill>
                <a:schemeClr val="accent4">
                  <a:lumMod val="50000"/>
                </a:schemeClr>
              </a:solidFill>
            </a:endParaRPr>
          </a:p>
        </p:txBody>
      </p:sp>
      <p:pic>
        <p:nvPicPr>
          <p:cNvPr id="12" name="Picture 11"/>
          <p:cNvPicPr>
            <a:picLocks noChangeAspect="1"/>
          </p:cNvPicPr>
          <p:nvPr/>
        </p:nvPicPr>
        <p:blipFill>
          <a:blip r:embed="rId2"/>
          <a:stretch>
            <a:fillRect/>
          </a:stretch>
        </p:blipFill>
        <p:spPr>
          <a:xfrm>
            <a:off x="762000" y="2590800"/>
            <a:ext cx="5604639" cy="936454"/>
          </a:xfrm>
          <a:prstGeom prst="rect">
            <a:avLst/>
          </a:prstGeom>
          <a:ln>
            <a:noFill/>
          </a:ln>
          <a:effectLst>
            <a:outerShdw blurRad="292100" dist="139700" dir="2700000" algn="tl" rotWithShape="0">
              <a:srgbClr val="333333">
                <a:alpha val="65000"/>
              </a:srgbClr>
            </a:outerShdw>
          </a:effectLst>
        </p:spPr>
      </p:pic>
      <p:pic>
        <p:nvPicPr>
          <p:cNvPr id="13" name="Picture 12"/>
          <p:cNvPicPr>
            <a:picLocks noChangeAspect="1"/>
          </p:cNvPicPr>
          <p:nvPr/>
        </p:nvPicPr>
        <p:blipFill>
          <a:blip r:embed="rId3"/>
          <a:stretch>
            <a:fillRect/>
          </a:stretch>
        </p:blipFill>
        <p:spPr>
          <a:xfrm>
            <a:off x="762000" y="3810000"/>
            <a:ext cx="5604639" cy="92237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stretch>
            <a:fillRect/>
          </a:stretch>
        </p:blipFill>
        <p:spPr>
          <a:xfrm>
            <a:off x="762000" y="5029200"/>
            <a:ext cx="5604639" cy="1070233"/>
          </a:xfrm>
          <a:prstGeom prst="rect">
            <a:avLst/>
          </a:prstGeom>
          <a:ln>
            <a:noFill/>
          </a:ln>
          <a:effectLst>
            <a:outerShdw blurRad="292100" dist="139700" dir="2700000" algn="tl" rotWithShape="0">
              <a:srgbClr val="333333">
                <a:alpha val="65000"/>
              </a:srgbClr>
            </a:outerShdw>
          </a:effectLst>
        </p:spPr>
      </p:pic>
      <p:sp>
        <p:nvSpPr>
          <p:cNvPr id="15" name="Oval 14"/>
          <p:cNvSpPr/>
          <p:nvPr/>
        </p:nvSpPr>
        <p:spPr>
          <a:xfrm>
            <a:off x="6248400" y="4114800"/>
            <a:ext cx="166977" cy="11341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553200" y="2703397"/>
            <a:ext cx="2338577" cy="3323987"/>
          </a:xfrm>
          <a:prstGeom prst="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400" dirty="0" smtClean="0">
                <a:solidFill>
                  <a:schemeClr val="bg1"/>
                </a:solidFill>
              </a:rPr>
              <a:t>Anytime you click on a cell there will be a small dot that appears in the bottom right hand corner.  Once the spaces are removed you can double  click on that dot and the action, in this case =TRIM(A1), will be applied to all cells below it at one time.  The action will always be applied to the corresponding cell.  So cell B2 will automatically have the command =TRIM(A2).  B3 becomes =TRIM(A3)</a:t>
            </a:r>
            <a:endParaRPr lang="en-US" sz="1400" dirty="0">
              <a:solidFill>
                <a:schemeClr val="bg1"/>
              </a:solidFill>
            </a:endParaRPr>
          </a:p>
        </p:txBody>
      </p:sp>
    </p:spTree>
    <p:extLst>
      <p:ext uri="{BB962C8B-B14F-4D97-AF65-F5344CB8AC3E}">
        <p14:creationId xmlns:p14="http://schemas.microsoft.com/office/powerpoint/2010/main" val="3420444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2"/>
          <p:cNvSpPr/>
          <p:nvPr/>
        </p:nvSpPr>
        <p:spPr>
          <a:xfrm>
            <a:off x="3047" y="0"/>
            <a:ext cx="436245" cy="6858000"/>
          </a:xfrm>
          <a:custGeom>
            <a:avLst/>
            <a:gdLst/>
            <a:ahLst/>
            <a:cxnLst/>
            <a:rect l="l" t="t" r="r" b="b"/>
            <a:pathLst>
              <a:path w="436245" h="6858000">
                <a:moveTo>
                  <a:pt x="0" y="6858000"/>
                </a:moveTo>
                <a:lnTo>
                  <a:pt x="435864" y="6858000"/>
                </a:lnTo>
                <a:lnTo>
                  <a:pt x="435864" y="0"/>
                </a:lnTo>
                <a:lnTo>
                  <a:pt x="0" y="0"/>
                </a:lnTo>
                <a:lnTo>
                  <a:pt x="0" y="6858000"/>
                </a:lnTo>
                <a:close/>
              </a:path>
            </a:pathLst>
          </a:custGeom>
          <a:solidFill>
            <a:srgbClr val="461D7C"/>
          </a:solidFill>
          <a:scene3d>
            <a:camera prst="orthographicFront"/>
            <a:lightRig rig="threePt" dir="t"/>
          </a:scene3d>
          <a:sp3d>
            <a:bevelT w="152400" h="50800" prst="softRound"/>
          </a:sp3d>
        </p:spPr>
        <p:txBody>
          <a:bodyPr wrap="square" lIns="0" tIns="0" rIns="0" bIns="0" rtlCol="0"/>
          <a:lstStyle/>
          <a:p>
            <a:endParaRPr/>
          </a:p>
        </p:txBody>
      </p:sp>
      <p:sp>
        <p:nvSpPr>
          <p:cNvPr id="8" name="Title 1"/>
          <p:cNvSpPr>
            <a:spLocks noGrp="1"/>
          </p:cNvSpPr>
          <p:nvPr>
            <p:ph type="title"/>
          </p:nvPr>
        </p:nvSpPr>
        <p:spPr>
          <a:xfrm>
            <a:off x="914400" y="304800"/>
            <a:ext cx="7696200" cy="430887"/>
          </a:xfrm>
          <a:solidFill>
            <a:srgbClr val="FFCC00"/>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prstMaterial="softEdge">
            <a:bevelT/>
            <a:bevelB/>
          </a:sp3d>
        </p:spPr>
        <p:txBody>
          <a:bodyPr/>
          <a:lstStyle/>
          <a:p>
            <a:pPr marL="274320">
              <a:spcBef>
                <a:spcPts val="95"/>
              </a:spcBef>
            </a:pPr>
            <a:r>
              <a:rPr lang="en-US" sz="2700" spc="-55" dirty="0">
                <a:effectLst>
                  <a:outerShdw blurRad="50800" dist="38100" dir="2700000" algn="tl" rotWithShape="0">
                    <a:prstClr val="black">
                      <a:alpha val="40000"/>
                    </a:prstClr>
                  </a:outerShdw>
                </a:effectLst>
              </a:rPr>
              <a:t>Excel Tips &amp; Tricks: Numerical </a:t>
            </a:r>
            <a:r>
              <a:rPr lang="en-US" sz="2700" spc="-55" dirty="0" smtClean="0">
                <a:effectLst>
                  <a:outerShdw blurRad="50800" dist="38100" dir="2700000" algn="tl" rotWithShape="0">
                    <a:prstClr val="black">
                      <a:alpha val="40000"/>
                    </a:prstClr>
                  </a:outerShdw>
                </a:effectLst>
              </a:rPr>
              <a:t>Data with Front-End “0”</a:t>
            </a:r>
            <a:endParaRPr lang="en-US" sz="2700" spc="-5" dirty="0">
              <a:effectLst>
                <a:outerShdw blurRad="50800" dist="38100" dir="2700000" algn="tl" rotWithShape="0">
                  <a:prstClr val="black">
                    <a:alpha val="40000"/>
                  </a:prstClr>
                </a:outerShdw>
              </a:effectLst>
            </a:endParaRPr>
          </a:p>
        </p:txBody>
      </p:sp>
      <p:sp>
        <p:nvSpPr>
          <p:cNvPr id="9" name="object 3"/>
          <p:cNvSpPr/>
          <p:nvPr/>
        </p:nvSpPr>
        <p:spPr>
          <a:xfrm>
            <a:off x="480822" y="0"/>
            <a:ext cx="0" cy="6858000"/>
          </a:xfrm>
          <a:custGeom>
            <a:avLst/>
            <a:gdLst/>
            <a:ahLst/>
            <a:cxnLst/>
            <a:rect l="l" t="t" r="r" b="b"/>
            <a:pathLst>
              <a:path h="6858000">
                <a:moveTo>
                  <a:pt x="0" y="0"/>
                </a:moveTo>
                <a:lnTo>
                  <a:pt x="0" y="6858000"/>
                </a:lnTo>
              </a:path>
            </a:pathLst>
          </a:custGeom>
          <a:ln w="83820">
            <a:solidFill>
              <a:srgbClr val="FFCC00"/>
            </a:solidFill>
          </a:ln>
          <a:effectLst>
            <a:outerShdw blurRad="50800" dist="38100" algn="l" rotWithShape="0">
              <a:prstClr val="black">
                <a:alpha val="40000"/>
              </a:prstClr>
            </a:outerShdw>
          </a:effectLst>
        </p:spPr>
        <p:txBody>
          <a:bodyPr wrap="square" lIns="0" tIns="0" rIns="0" bIns="0" rtlCol="0"/>
          <a:lstStyle/>
          <a:p>
            <a:endParaRPr/>
          </a:p>
        </p:txBody>
      </p:sp>
      <p:sp>
        <p:nvSpPr>
          <p:cNvPr id="2" name="Slide Number Placeholder 1"/>
          <p:cNvSpPr>
            <a:spLocks noGrp="1"/>
          </p:cNvSpPr>
          <p:nvPr>
            <p:ph type="sldNum" sz="quarter" idx="7"/>
          </p:nvPr>
        </p:nvSpPr>
        <p:spPr>
          <a:xfrm>
            <a:off x="47245" y="107696"/>
            <a:ext cx="333755" cy="276999"/>
          </a:xfrm>
        </p:spPr>
        <p:txBody>
          <a:bodyPr/>
          <a:lstStyle/>
          <a:p>
            <a:fld id="{B6F15528-21DE-4FAA-801E-634DDDAF4B2B}" type="slidenum">
              <a:rPr lang="en-US" smtClean="0"/>
              <a:t>9</a:t>
            </a:fld>
            <a:endParaRPr lang="en-US" dirty="0"/>
          </a:p>
        </p:txBody>
      </p:sp>
      <p:sp>
        <p:nvSpPr>
          <p:cNvPr id="7" name="Rectangle 6"/>
          <p:cNvSpPr/>
          <p:nvPr/>
        </p:nvSpPr>
        <p:spPr>
          <a:xfrm>
            <a:off x="914400" y="1091060"/>
            <a:ext cx="7696200" cy="2308324"/>
          </a:xfrm>
          <a:prstGeom prst="rect">
            <a:avLst/>
          </a:prstGeom>
        </p:spPr>
        <p:txBody>
          <a:bodyPr wrap="square">
            <a:spAutoFit/>
          </a:bodyPr>
          <a:lstStyle/>
          <a:p>
            <a:r>
              <a:rPr lang="en-US" sz="1600" dirty="0">
                <a:solidFill>
                  <a:schemeClr val="accent4">
                    <a:lumMod val="50000"/>
                  </a:schemeClr>
                </a:solidFill>
              </a:rPr>
              <a:t>Cells do not have to be formatted when entering numerical data onto an Excel spreadsheet unless the number starts with a zero.   Excel is defaulted to remove all front-end zeros when you click </a:t>
            </a:r>
            <a:r>
              <a:rPr lang="en-US" sz="1600" b="1" dirty="0">
                <a:solidFill>
                  <a:schemeClr val="accent4">
                    <a:lumMod val="50000"/>
                  </a:schemeClr>
                </a:solidFill>
              </a:rPr>
              <a:t>Enter</a:t>
            </a:r>
            <a:r>
              <a:rPr lang="en-US" sz="1600" dirty="0">
                <a:solidFill>
                  <a:schemeClr val="accent4">
                    <a:lumMod val="50000"/>
                  </a:schemeClr>
                </a:solidFill>
              </a:rPr>
              <a:t>.</a:t>
            </a:r>
          </a:p>
          <a:p>
            <a:endParaRPr lang="en-US" sz="600" dirty="0">
              <a:solidFill>
                <a:schemeClr val="accent4">
                  <a:lumMod val="50000"/>
                </a:schemeClr>
              </a:solidFill>
            </a:endParaRPr>
          </a:p>
          <a:p>
            <a:r>
              <a:rPr lang="en-US" sz="1600" dirty="0">
                <a:solidFill>
                  <a:schemeClr val="accent4">
                    <a:lumMod val="50000"/>
                  </a:schemeClr>
                </a:solidFill>
              </a:rPr>
              <a:t>If your numerical data starts with </a:t>
            </a:r>
            <a:r>
              <a:rPr lang="en-US" sz="1600" dirty="0" smtClean="0">
                <a:solidFill>
                  <a:schemeClr val="accent4">
                    <a:lumMod val="50000"/>
                  </a:schemeClr>
                </a:solidFill>
              </a:rPr>
              <a:t>zeros </a:t>
            </a:r>
            <a:r>
              <a:rPr lang="en-US" sz="1600" dirty="0">
                <a:solidFill>
                  <a:schemeClr val="accent4">
                    <a:lumMod val="50000"/>
                  </a:schemeClr>
                </a:solidFill>
              </a:rPr>
              <a:t>then you simply right click on the cell (or highlight multiple cells or the whole spreadsheet) and click </a:t>
            </a:r>
            <a:r>
              <a:rPr lang="en-US" sz="1600" b="1" dirty="0">
                <a:solidFill>
                  <a:schemeClr val="accent4">
                    <a:lumMod val="50000"/>
                  </a:schemeClr>
                </a:solidFill>
              </a:rPr>
              <a:t>Format Cells</a:t>
            </a:r>
            <a:r>
              <a:rPr lang="en-US" sz="1600" dirty="0">
                <a:solidFill>
                  <a:schemeClr val="accent4">
                    <a:lumMod val="50000"/>
                  </a:schemeClr>
                </a:solidFill>
              </a:rPr>
              <a:t>.   </a:t>
            </a:r>
            <a:r>
              <a:rPr lang="en-US" sz="1600" b="1" dirty="0">
                <a:solidFill>
                  <a:schemeClr val="accent4">
                    <a:lumMod val="50000"/>
                  </a:schemeClr>
                </a:solidFill>
              </a:rPr>
              <a:t>General</a:t>
            </a:r>
            <a:r>
              <a:rPr lang="en-US" sz="1600" dirty="0">
                <a:solidFill>
                  <a:schemeClr val="accent4">
                    <a:lumMod val="50000"/>
                  </a:schemeClr>
                </a:solidFill>
              </a:rPr>
              <a:t> is the default and you want to change that to </a:t>
            </a:r>
            <a:r>
              <a:rPr lang="en-US" sz="1600" b="1" dirty="0">
                <a:solidFill>
                  <a:schemeClr val="accent4">
                    <a:lumMod val="50000"/>
                  </a:schemeClr>
                </a:solidFill>
              </a:rPr>
              <a:t>Text</a:t>
            </a:r>
            <a:r>
              <a:rPr lang="en-US" sz="1600" dirty="0">
                <a:solidFill>
                  <a:schemeClr val="accent4">
                    <a:lumMod val="50000"/>
                  </a:schemeClr>
                </a:solidFill>
              </a:rPr>
              <a:t>. </a:t>
            </a:r>
            <a:endParaRPr lang="en-US" sz="1600" dirty="0" smtClean="0">
              <a:solidFill>
                <a:schemeClr val="accent4">
                  <a:lumMod val="50000"/>
                </a:schemeClr>
              </a:solidFill>
            </a:endParaRPr>
          </a:p>
          <a:p>
            <a:endParaRPr lang="en-US" sz="600" dirty="0">
              <a:solidFill>
                <a:schemeClr val="accent4">
                  <a:lumMod val="50000"/>
                </a:schemeClr>
              </a:solidFill>
            </a:endParaRPr>
          </a:p>
          <a:p>
            <a:r>
              <a:rPr lang="en-US" sz="1600" dirty="0" smtClean="0">
                <a:solidFill>
                  <a:schemeClr val="accent4">
                    <a:lumMod val="50000"/>
                  </a:schemeClr>
                </a:solidFill>
              </a:rPr>
              <a:t>The cells have to be formatted prior to the data entry.  If Excel removes the zeros and then you format the cells you will have to reenter the zeros.</a:t>
            </a:r>
            <a:endParaRPr lang="en-US" sz="1600" dirty="0">
              <a:solidFill>
                <a:schemeClr val="accent4">
                  <a:lumMod val="50000"/>
                </a:schemeClr>
              </a:solidFill>
            </a:endParaRPr>
          </a:p>
        </p:txBody>
      </p:sp>
      <p:pic>
        <p:nvPicPr>
          <p:cNvPr id="12" name="Picture 11"/>
          <p:cNvPicPr>
            <a:picLocks noChangeAspect="1"/>
          </p:cNvPicPr>
          <p:nvPr/>
        </p:nvPicPr>
        <p:blipFill rotWithShape="1">
          <a:blip r:embed="rId2"/>
          <a:srcRect b="21498"/>
          <a:stretch/>
        </p:blipFill>
        <p:spPr>
          <a:xfrm>
            <a:off x="820994" y="3588327"/>
            <a:ext cx="2355628" cy="715196"/>
          </a:xfrm>
          <a:prstGeom prst="rect">
            <a:avLst/>
          </a:prstGeom>
          <a:ln>
            <a:noFill/>
          </a:ln>
          <a:effectLst>
            <a:outerShdw blurRad="292100" dist="139700" dir="2700000" algn="tl" rotWithShape="0">
              <a:srgbClr val="333333">
                <a:alpha val="65000"/>
              </a:srgbClr>
            </a:outerShdw>
          </a:effectLst>
        </p:spPr>
      </p:pic>
      <p:pic>
        <p:nvPicPr>
          <p:cNvPr id="13" name="Picture 12"/>
          <p:cNvPicPr>
            <a:picLocks noChangeAspect="1"/>
          </p:cNvPicPr>
          <p:nvPr/>
        </p:nvPicPr>
        <p:blipFill rotWithShape="1">
          <a:blip r:embed="rId3"/>
          <a:srcRect b="18773"/>
          <a:stretch/>
        </p:blipFill>
        <p:spPr>
          <a:xfrm>
            <a:off x="829202" y="4539392"/>
            <a:ext cx="2347420" cy="726691"/>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p:nvPicPr>
        <p:blipFill>
          <a:blip r:embed="rId4"/>
          <a:stretch>
            <a:fillRect/>
          </a:stretch>
        </p:blipFill>
        <p:spPr>
          <a:xfrm>
            <a:off x="3294595" y="3588327"/>
            <a:ext cx="2404569" cy="2463217"/>
          </a:xfrm>
          <a:prstGeom prst="rect">
            <a:avLst/>
          </a:prstGeom>
          <a:ln>
            <a:noFill/>
          </a:ln>
          <a:effectLst>
            <a:outerShdw blurRad="292100" dist="139700" dir="2700000" algn="tl" rotWithShape="0">
              <a:srgbClr val="333333">
                <a:alpha val="65000"/>
              </a:srgbClr>
            </a:outerShdw>
          </a:effectLst>
        </p:spPr>
      </p:pic>
      <p:pic>
        <p:nvPicPr>
          <p:cNvPr id="16" name="Picture 15"/>
          <p:cNvPicPr>
            <a:picLocks noChangeAspect="1"/>
          </p:cNvPicPr>
          <p:nvPr/>
        </p:nvPicPr>
        <p:blipFill>
          <a:blip r:embed="rId5"/>
          <a:stretch>
            <a:fillRect/>
          </a:stretch>
        </p:blipFill>
        <p:spPr>
          <a:xfrm>
            <a:off x="5945406" y="3581400"/>
            <a:ext cx="2665194" cy="1397287"/>
          </a:xfrm>
          <a:prstGeom prst="rect">
            <a:avLst/>
          </a:prstGeom>
          <a:ln>
            <a:noFill/>
          </a:ln>
          <a:effectLst>
            <a:outerShdw blurRad="292100" dist="139700" dir="2700000" algn="tl" rotWithShape="0">
              <a:srgbClr val="333333">
                <a:alpha val="65000"/>
              </a:srgbClr>
            </a:outerShdw>
          </a:effectLst>
        </p:spPr>
      </p:pic>
      <p:pic>
        <p:nvPicPr>
          <p:cNvPr id="3" name="Picture 2"/>
          <p:cNvPicPr>
            <a:picLocks noChangeAspect="1"/>
          </p:cNvPicPr>
          <p:nvPr/>
        </p:nvPicPr>
        <p:blipFill>
          <a:blip r:embed="rId6"/>
          <a:stretch>
            <a:fillRect/>
          </a:stretch>
        </p:blipFill>
        <p:spPr>
          <a:xfrm>
            <a:off x="5945406" y="5103818"/>
            <a:ext cx="2260924" cy="748334"/>
          </a:xfrm>
          <a:prstGeom prst="rect">
            <a:avLst/>
          </a:prstGeom>
          <a:ln>
            <a:noFill/>
          </a:ln>
          <a:effectLst>
            <a:outerShdw blurRad="292100" dist="139700" dir="2700000" algn="tl" rotWithShape="0">
              <a:srgbClr val="333333">
                <a:alpha val="65000"/>
              </a:srgbClr>
            </a:outerShdw>
          </a:effectLst>
        </p:spPr>
      </p:pic>
      <p:sp>
        <p:nvSpPr>
          <p:cNvPr id="17" name="TextBox 16"/>
          <p:cNvSpPr txBox="1"/>
          <p:nvPr/>
        </p:nvSpPr>
        <p:spPr>
          <a:xfrm>
            <a:off x="829202" y="3588327"/>
            <a:ext cx="228600" cy="265267"/>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sz="1200" b="1" dirty="0" smtClean="0">
                <a:solidFill>
                  <a:schemeClr val="bg1"/>
                </a:solidFill>
              </a:rPr>
              <a:t>1</a:t>
            </a:r>
            <a:endParaRPr lang="en-US" sz="1200" b="1" dirty="0">
              <a:solidFill>
                <a:schemeClr val="bg1"/>
              </a:solidFill>
            </a:endParaRPr>
          </a:p>
        </p:txBody>
      </p:sp>
      <p:sp>
        <p:nvSpPr>
          <p:cNvPr id="18" name="TextBox 17"/>
          <p:cNvSpPr txBox="1"/>
          <p:nvPr/>
        </p:nvSpPr>
        <p:spPr>
          <a:xfrm>
            <a:off x="829202" y="4539392"/>
            <a:ext cx="228600" cy="27699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sz="1200" b="1" dirty="0" smtClean="0">
                <a:solidFill>
                  <a:schemeClr val="bg1"/>
                </a:solidFill>
              </a:rPr>
              <a:t>2</a:t>
            </a:r>
            <a:endParaRPr lang="en-US" sz="1200" b="1" dirty="0">
              <a:solidFill>
                <a:schemeClr val="bg1"/>
              </a:solidFill>
            </a:endParaRPr>
          </a:p>
        </p:txBody>
      </p:sp>
      <p:sp>
        <p:nvSpPr>
          <p:cNvPr id="19" name="TextBox 18"/>
          <p:cNvSpPr txBox="1"/>
          <p:nvPr/>
        </p:nvSpPr>
        <p:spPr>
          <a:xfrm>
            <a:off x="3294595" y="3588327"/>
            <a:ext cx="228600" cy="27699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sz="1200" b="1" dirty="0">
                <a:solidFill>
                  <a:schemeClr val="bg1"/>
                </a:solidFill>
              </a:rPr>
              <a:t>3</a:t>
            </a:r>
            <a:endParaRPr lang="en-US" sz="1200" b="1" dirty="0">
              <a:solidFill>
                <a:schemeClr val="bg1"/>
              </a:solidFill>
            </a:endParaRPr>
          </a:p>
        </p:txBody>
      </p:sp>
      <p:sp>
        <p:nvSpPr>
          <p:cNvPr id="20" name="TextBox 19"/>
          <p:cNvSpPr txBox="1"/>
          <p:nvPr/>
        </p:nvSpPr>
        <p:spPr>
          <a:xfrm>
            <a:off x="5945406" y="3581400"/>
            <a:ext cx="228600" cy="27699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sz="1200" b="1" dirty="0" smtClean="0">
                <a:solidFill>
                  <a:schemeClr val="bg1"/>
                </a:solidFill>
              </a:rPr>
              <a:t>4</a:t>
            </a:r>
            <a:endParaRPr lang="en-US" sz="1200" b="1" dirty="0">
              <a:solidFill>
                <a:schemeClr val="bg1"/>
              </a:solidFill>
            </a:endParaRPr>
          </a:p>
        </p:txBody>
      </p:sp>
      <p:sp>
        <p:nvSpPr>
          <p:cNvPr id="21" name="TextBox 20"/>
          <p:cNvSpPr txBox="1"/>
          <p:nvPr/>
        </p:nvSpPr>
        <p:spPr>
          <a:xfrm>
            <a:off x="5945406" y="5103818"/>
            <a:ext cx="228600" cy="27699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sz="1200" b="1" dirty="0" smtClean="0">
                <a:solidFill>
                  <a:schemeClr val="bg1"/>
                </a:solidFill>
              </a:rPr>
              <a:t>5</a:t>
            </a:r>
            <a:endParaRPr lang="en-US" sz="1200" b="1" dirty="0">
              <a:solidFill>
                <a:schemeClr val="bg1"/>
              </a:solidFill>
            </a:endParaRPr>
          </a:p>
        </p:txBody>
      </p:sp>
    </p:spTree>
    <p:extLst>
      <p:ext uri="{BB962C8B-B14F-4D97-AF65-F5344CB8AC3E}">
        <p14:creationId xmlns:p14="http://schemas.microsoft.com/office/powerpoint/2010/main" val="1781289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6919EF08C3CC4E864BFFAB916E3804" ma:contentTypeVersion="6" ma:contentTypeDescription="Create a new document." ma:contentTypeScope="" ma:versionID="8351dcd5a6de87823c0f7f1591e568e5">
  <xsd:schema xmlns:xsd="http://www.w3.org/2001/XMLSchema" xmlns:xs="http://www.w3.org/2001/XMLSchema" xmlns:p="http://schemas.microsoft.com/office/2006/metadata/properties" xmlns:ns2="a20c19c8-966e-479a-a3d7-1f5441ea3526" targetNamespace="http://schemas.microsoft.com/office/2006/metadata/properties" ma:root="true" ma:fieldsID="b0e08a8cca897985cbf7a7b8880ca556" ns2:_="">
    <xsd:import namespace="a20c19c8-966e-479a-a3d7-1f5441ea352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0c19c8-966e-479a-a3d7-1f5441ea35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5D6CDC-A49E-4B3F-BDF2-ADF34D9F10AF}"/>
</file>

<file path=customXml/itemProps2.xml><?xml version="1.0" encoding="utf-8"?>
<ds:datastoreItem xmlns:ds="http://schemas.openxmlformats.org/officeDocument/2006/customXml" ds:itemID="{F92F4932-E0EE-433E-99F4-F0AA2CDF0F02}"/>
</file>

<file path=customXml/itemProps3.xml><?xml version="1.0" encoding="utf-8"?>
<ds:datastoreItem xmlns:ds="http://schemas.openxmlformats.org/officeDocument/2006/customXml" ds:itemID="{F0F2B1D8-26F9-4643-B590-014442B624CC}"/>
</file>

<file path=docProps/app.xml><?xml version="1.0" encoding="utf-8"?>
<Properties xmlns="http://schemas.openxmlformats.org/officeDocument/2006/extended-properties" xmlns:vt="http://schemas.openxmlformats.org/officeDocument/2006/docPropsVTypes">
  <Template/>
  <TotalTime>41477</TotalTime>
  <Words>971</Words>
  <Application>Microsoft Office PowerPoint</Application>
  <PresentationFormat>On-screen Show (4:3)</PresentationFormat>
  <Paragraphs>88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Helvetica Neue</vt:lpstr>
      <vt:lpstr>Menlo</vt:lpstr>
      <vt:lpstr>Office Theme</vt:lpstr>
      <vt:lpstr>PowerPoint Presentation</vt:lpstr>
      <vt:lpstr>Excel Tips &amp; Tricks: Open Excel Files in Bulk</vt:lpstr>
      <vt:lpstr>Excel Tips &amp; Tricks: Adding Multiple Strings of Data</vt:lpstr>
      <vt:lpstr>Excel Tips &amp; Tricks: Substitute</vt:lpstr>
      <vt:lpstr>Excel Tips &amp; Tricks: Text To Columns</vt:lpstr>
      <vt:lpstr>Excel Tips &amp; Tricks: Concatenate</vt:lpstr>
      <vt:lpstr>Excel Tips &amp; Tricks: Concatenate (Continued)</vt:lpstr>
      <vt:lpstr>Excel Tips &amp; Tricks: Removing Unwanted Spaces</vt:lpstr>
      <vt:lpstr>Excel Tips &amp; Tricks: Numerical Data with Front-End “0”</vt:lpstr>
      <vt:lpstr>Excel Tips &amp; Tricks: Pivot Tables </vt:lpstr>
      <vt:lpstr>Excel Tips &amp; Tricks: Pivot Tables (Continued)</vt:lpstr>
      <vt:lpstr>Excel Tips &amp; Tricks: Pivot Tables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sjord5@lsuhsc.edu</dc:creator>
  <cp:lastModifiedBy>Jordan, Shane M.</cp:lastModifiedBy>
  <cp:revision>254</cp:revision>
  <dcterms:created xsi:type="dcterms:W3CDTF">2019-06-04T16:40:11Z</dcterms:created>
  <dcterms:modified xsi:type="dcterms:W3CDTF">2019-07-16T16:26:58Z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2019-06-03T00:00:00Z</vt:filetime>
  </property>
  <property fmtid="{D5CDD505-2E9C-101B-9397-08002B2CF9AE}" pid="3" name="Creator">
    <vt:lpwstr>Acrobat PDFMaker 11 for PowerPoint</vt:lpwstr>
  </property>
  <property fmtid="{D5CDD505-2E9C-101B-9397-08002B2CF9AE}" pid="4" name="LastSaved">
    <vt:filetime>2019-06-04T00:00:00Z</vt:filetime>
  </property>
  <property fmtid="{D5CDD505-2E9C-101B-9397-08002B2CF9AE}" pid="5" name="ContentTypeId">
    <vt:lpwstr>0x0101003F6919EF08C3CC4E864BFFAB916E3804</vt:lpwstr>
  </property>
</Properties>
</file>