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91" r:id="rId3"/>
    <p:sldId id="258" r:id="rId4"/>
    <p:sldId id="259" r:id="rId5"/>
    <p:sldId id="260" r:id="rId6"/>
    <p:sldId id="290" r:id="rId7"/>
    <p:sldId id="261" r:id="rId8"/>
    <p:sldId id="298" r:id="rId9"/>
    <p:sldId id="262" r:id="rId10"/>
    <p:sldId id="302" r:id="rId11"/>
    <p:sldId id="263" r:id="rId12"/>
    <p:sldId id="264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7" r:id="rId34"/>
    <p:sldId id="305" r:id="rId35"/>
    <p:sldId id="306" r:id="rId36"/>
    <p:sldId id="304" r:id="rId37"/>
    <p:sldId id="308" r:id="rId38"/>
    <p:sldId id="309" r:id="rId39"/>
    <p:sldId id="310" r:id="rId40"/>
    <p:sldId id="287" r:id="rId41"/>
    <p:sldId id="301" r:id="rId42"/>
    <p:sldId id="293" r:id="rId43"/>
    <p:sldId id="299" r:id="rId44"/>
    <p:sldId id="300" r:id="rId45"/>
    <p:sldId id="294" r:id="rId46"/>
    <p:sldId id="297" r:id="rId47"/>
    <p:sldId id="292" r:id="rId48"/>
    <p:sldId id="296" r:id="rId49"/>
    <p:sldId id="289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>
      <p:cViewPr varScale="1">
        <p:scale>
          <a:sx n="122" d="100"/>
          <a:sy n="12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6635A-85C3-438D-9394-7ACDBE8A6D8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24300-E3CD-46EB-9CA2-9E509958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4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nderbilt_Universit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edcap_(Research_Electronic_Data_Capture)#cite_note-3" TargetMode="External"/><Relationship Id="rId5" Type="http://schemas.openxmlformats.org/officeDocument/2006/relationships/hyperlink" Target="https://en.wikipedia.org/wiki/NIH" TargetMode="External"/><Relationship Id="rId4" Type="http://schemas.openxmlformats.org/officeDocument/2006/relationships/hyperlink" Target="https://en.wikipedia.org/wiki/National_Center_for_Research_Resourc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REDCap was developed by an informatics core at </a:t>
            </a:r>
            <a:r>
              <a:rPr lang="en-US" sz="2200" b="0" i="0" u="none" strike="noStrike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  <a:hlinkClick r:id="rId3" tooltip="Vanderbilt University"/>
              </a:rPr>
              <a:t>Vanderbilt University</a:t>
            </a:r>
            <a:r>
              <a:rPr lang="en-US" sz="2200" b="0" i="0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with ongoing support from </a:t>
            </a:r>
            <a:r>
              <a:rPr lang="en-US" sz="2200" b="0" i="0" u="none" strike="noStrike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  <a:hlinkClick r:id="rId4" tooltip="National Center for Research Resources"/>
              </a:rPr>
              <a:t>NCRR</a:t>
            </a:r>
            <a:r>
              <a:rPr lang="en-US" sz="2200" b="0" i="0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and </a:t>
            </a:r>
            <a:r>
              <a:rPr lang="en-US" sz="2200" b="0" i="0" u="none" strike="noStrike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  <a:hlinkClick r:id="rId5" tooltip="NIH"/>
              </a:rPr>
              <a:t>NIH</a:t>
            </a:r>
            <a:r>
              <a:rPr lang="en-US" sz="2200" b="0" i="0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grants.</a:t>
            </a:r>
            <a:r>
              <a:rPr lang="en-US" sz="2200" b="0" i="0" u="none" strike="noStrike" kern="1200" baseline="300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  <a:hlinkClick r:id="rId6"/>
              </a:rPr>
              <a:t>[3]</a:t>
            </a:r>
            <a:r>
              <a:rPr lang="en-US" sz="2200" b="0" i="0" kern="1200" dirty="0">
                <a:solidFill>
                  <a:srgbClr val="000000"/>
                </a:solidFill>
                <a:effectLst/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  3. [NCRR grants 5M01-RR00095, G12RR03051, 5M01RR000058-45, and 1 UL1 RR024975 from NCRR/NIH]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0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4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3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4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3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13B7-BC5C-483F-B9AE-4805A0A8D2A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F3F4-FF92-416E-8EBE-E7E0CEA2B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suhsc.edu/redcap/surveys/?s=9XLLFEWK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edcap.lsuhsc.edu/redcap/surveys/?s=9XLLFEWKR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REDCap@lsuhs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EDCap@lsuhsc.edu" TargetMode="External"/><Relationship Id="rId2" Type="http://schemas.openxmlformats.org/officeDocument/2006/relationships/hyperlink" Target="mailto:mkc@lsuhs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" y="646982"/>
            <a:ext cx="12191999" cy="5564027"/>
            <a:chOff x="3377311" y="-212498"/>
            <a:chExt cx="11848535" cy="7858183"/>
          </a:xfrm>
        </p:grpSpPr>
        <p:sp>
          <p:nvSpPr>
            <p:cNvPr id="9219" name="AutoShape 3"/>
            <p:cNvSpPr>
              <a:spLocks/>
            </p:cNvSpPr>
            <p:nvPr/>
          </p:nvSpPr>
          <p:spPr bwMode="auto">
            <a:xfrm>
              <a:off x="3684916" y="-212498"/>
              <a:ext cx="11077049" cy="401602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pPr algn="l">
                <a:lnSpc>
                  <a:spcPct val="70000"/>
                </a:lnSpc>
              </a:pPr>
              <a:r>
                <a:rPr lang="en-US" sz="6800" dirty="0">
                  <a:solidFill>
                    <a:srgbClr val="23232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charset="0"/>
                  <a:sym typeface="Open Sans" charset="0"/>
                </a:rPr>
                <a:t>         REDCap: </a:t>
              </a:r>
            </a:p>
            <a:p>
              <a:pPr algn="l">
                <a:lnSpc>
                  <a:spcPct val="70000"/>
                </a:lnSpc>
              </a:pPr>
              <a:r>
                <a:rPr lang="en-US" sz="5400" dirty="0">
                  <a:solidFill>
                    <a:srgbClr val="23232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charset="0"/>
                  <a:sym typeface="Open Sans" charset="0"/>
                </a:rPr>
                <a:t>            Intro and hands-on experience</a:t>
              </a:r>
              <a:endParaRPr lang="en-US" sz="6600" dirty="0">
                <a:solidFill>
                  <a:srgbClr val="232323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charset="0"/>
                <a:sym typeface="Open Sans" charset="0"/>
              </a:endParaRPr>
            </a:p>
          </p:txBody>
        </p:sp>
        <p:sp>
          <p:nvSpPr>
            <p:cNvPr id="9220" name="AutoShape 4"/>
            <p:cNvSpPr>
              <a:spLocks/>
            </p:cNvSpPr>
            <p:nvPr/>
          </p:nvSpPr>
          <p:spPr bwMode="auto">
            <a:xfrm>
              <a:off x="3377311" y="4610663"/>
              <a:ext cx="11848535" cy="30350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pPr algn="r"/>
              <a:r>
                <a:rPr lang="en-US" sz="4400" b="1" dirty="0" smtClean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charset="0"/>
                  <a:sym typeface="Open Sans" charset="0"/>
                </a:rPr>
                <a:t>Hasheemah Afaneh, MPH &amp; Madhav </a:t>
              </a:r>
              <a:r>
                <a:rPr lang="en-US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charset="0"/>
                  <a:sym typeface="Open Sans" charset="0"/>
                </a:rPr>
                <a:t>KC, MPH  </a:t>
              </a:r>
            </a:p>
            <a:p>
              <a:pPr algn="r"/>
              <a:r>
                <a:rPr lang="en-US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charset="0"/>
                  <a:sym typeface="Open Sans" charset="0"/>
                </a:rPr>
                <a:t>LSU School of Public Health</a:t>
              </a:r>
            </a:p>
            <a:p>
              <a:pPr algn="l"/>
              <a:r>
                <a:rPr lang="en-US" sz="4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" charset="0"/>
                  <a:sym typeface="Open Sans" charset="0"/>
                </a:rPr>
                <a:t> </a:t>
              </a:r>
            </a:p>
          </p:txBody>
        </p:sp>
      </p:grp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8" y="1123874"/>
            <a:ext cx="1049472" cy="1049472"/>
          </a:xfrm>
        </p:spPr>
      </p:pic>
    </p:spTree>
    <p:extLst>
      <p:ext uri="{BB962C8B-B14F-4D97-AF65-F5344CB8AC3E}">
        <p14:creationId xmlns:p14="http://schemas.microsoft.com/office/powerpoint/2010/main" val="3301864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8" y="158091"/>
            <a:ext cx="10515600" cy="105823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Survey Mode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104" y="1690688"/>
            <a:ext cx="6610408" cy="4684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058" y="1690688"/>
            <a:ext cx="51430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latin typeface="Open Sans" charset="0"/>
                <a:cs typeface="Open Sans" charset="0"/>
                <a:sym typeface="Open Sans" charset="0"/>
              </a:rPr>
              <a:t>Survey:</a:t>
            </a:r>
          </a:p>
          <a:p>
            <a:endParaRPr lang="en-US" sz="3600" u="sng" dirty="0">
              <a:solidFill>
                <a:schemeClr val="accent2">
                  <a:lumMod val="50000"/>
                </a:schemeClr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Data instrument used by someone who is NOT a user on the RC project. </a:t>
            </a:r>
          </a:p>
          <a:p>
            <a:endParaRPr lang="en-US" sz="32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396875" indent="-396875"/>
            <a:r>
              <a:rPr lang="en-US" sz="32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-   Accessed by public link   or via email sent directly.</a:t>
            </a:r>
          </a:p>
          <a:p>
            <a:r>
              <a:rPr lang="en-US" sz="32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6" y="186124"/>
            <a:ext cx="1048603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0007" y="1971406"/>
            <a:ext cx="3156437" cy="3635410"/>
            <a:chOff x="1944372" y="4029075"/>
            <a:chExt cx="4835841" cy="6727259"/>
          </a:xfrm>
        </p:grpSpPr>
        <p:sp>
          <p:nvSpPr>
            <p:cNvPr id="39950" name="AutoShape 14"/>
            <p:cNvSpPr>
              <a:spLocks/>
            </p:cNvSpPr>
            <p:nvPr/>
          </p:nvSpPr>
          <p:spPr bwMode="auto">
            <a:xfrm>
              <a:off x="1944372" y="7394009"/>
              <a:ext cx="4824412" cy="336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906" y="21599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C5C8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951" name="AutoShape 15"/>
            <p:cNvSpPr>
              <a:spLocks/>
            </p:cNvSpPr>
            <p:nvPr/>
          </p:nvSpPr>
          <p:spPr bwMode="auto">
            <a:xfrm>
              <a:off x="3418903" y="7593406"/>
              <a:ext cx="3128059" cy="1803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Open Sans" charset="0"/>
                  <a:cs typeface="Open Sans" charset="0"/>
                  <a:sym typeface="Open Sans" charset="0"/>
                </a:rPr>
                <a:t>Complete a </a:t>
              </a:r>
              <a:endParaRPr lang="en-US" sz="2000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endParaRPr>
            </a:p>
            <a:p>
              <a:r>
                <a:rPr lang="en-US" sz="2000" b="1" dirty="0" smtClean="0">
                  <a:solidFill>
                    <a:srgbClr val="C00000"/>
                  </a:solidFill>
                  <a:latin typeface="Open Sans" charset="0"/>
                  <a:cs typeface="Open Sans" charset="0"/>
                  <a:sym typeface="Open Sans" charset="0"/>
                  <a:hlinkClick r:id="rId3"/>
                </a:rPr>
                <a:t>New </a:t>
              </a:r>
              <a:r>
                <a:rPr lang="en-US" sz="2000" b="1" dirty="0">
                  <a:solidFill>
                    <a:srgbClr val="C00000"/>
                  </a:solidFill>
                  <a:latin typeface="Open Sans" charset="0"/>
                  <a:cs typeface="Open Sans" charset="0"/>
                  <a:sym typeface="Open Sans" charset="0"/>
                  <a:hlinkClick r:id="rId3"/>
                </a:rPr>
                <a:t>Project Application</a:t>
              </a:r>
              <a:endParaRPr lang="en-US" sz="2400" b="1" dirty="0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AutoShape 14"/>
            <p:cNvSpPr>
              <a:spLocks/>
            </p:cNvSpPr>
            <p:nvPr/>
          </p:nvSpPr>
          <p:spPr bwMode="auto">
            <a:xfrm flipH="1">
              <a:off x="1954213" y="4029075"/>
              <a:ext cx="4826000" cy="3362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07" y="21600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AutoShape 3"/>
          <p:cNvSpPr>
            <a:spLocks/>
          </p:cNvSpPr>
          <p:nvPr/>
        </p:nvSpPr>
        <p:spPr bwMode="auto">
          <a:xfrm>
            <a:off x="1181100" y="361950"/>
            <a:ext cx="803255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l"/>
            <a:endParaRPr lang="en-US" sz="9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AutoShape 4"/>
          <p:cNvSpPr>
            <a:spLocks/>
          </p:cNvSpPr>
          <p:nvPr/>
        </p:nvSpPr>
        <p:spPr bwMode="auto">
          <a:xfrm>
            <a:off x="2177653" y="535563"/>
            <a:ext cx="8320694" cy="6240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How does one start a REDCap </a:t>
            </a:r>
            <a:r>
              <a:rPr lang="en-US" sz="3000" dirty="0" smtClean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Project at LSUHSC? </a:t>
            </a:r>
            <a:endParaRPr lang="en-US" sz="30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984" y="3286818"/>
            <a:ext cx="882510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https://redcap.lsuhsc.edu/redcap/surveys/?s=9XLLFEWKRK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58" y="320230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1"/>
          <a:stretch/>
        </p:blipFill>
        <p:spPr>
          <a:xfrm>
            <a:off x="881823" y="1562099"/>
            <a:ext cx="5766426" cy="4254019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632321" y="482720"/>
            <a:ext cx="9185203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000" u="sng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New Project Application</a:t>
            </a:r>
            <a:endParaRPr lang="en-US" sz="3000" u="sng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1"/>
          <a:stretch/>
        </p:blipFill>
        <p:spPr bwMode="auto">
          <a:xfrm>
            <a:off x="6951680" y="1562099"/>
            <a:ext cx="4179870" cy="4254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94" y="167493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1181100" y="361950"/>
            <a:ext cx="8032556" cy="4575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000" u="sng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Project Owner Agreement</a:t>
            </a:r>
            <a:endParaRPr lang="en-US" sz="3000" u="sng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323923"/>
            <a:ext cx="4670823" cy="4923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028700"/>
            <a:ext cx="4724400" cy="5540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98" y="63379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550" y="2014538"/>
            <a:ext cx="2418557" cy="3355975"/>
            <a:chOff x="1943100" y="4029075"/>
            <a:chExt cx="4837113" cy="6711950"/>
          </a:xfrm>
        </p:grpSpPr>
        <p:sp>
          <p:nvSpPr>
            <p:cNvPr id="39950" name="AutoShape 14"/>
            <p:cNvSpPr>
              <a:spLocks/>
            </p:cNvSpPr>
            <p:nvPr/>
          </p:nvSpPr>
          <p:spPr bwMode="auto">
            <a:xfrm>
              <a:off x="1943100" y="7378700"/>
              <a:ext cx="4824413" cy="336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906" y="21599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C5C8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951" name="AutoShape 15"/>
            <p:cNvSpPr>
              <a:spLocks/>
            </p:cNvSpPr>
            <p:nvPr/>
          </p:nvSpPr>
          <p:spPr bwMode="auto">
            <a:xfrm>
              <a:off x="3721100" y="7682057"/>
              <a:ext cx="2211388" cy="1349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r>
                <a:rPr lang="en-US" sz="1350" dirty="0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Complete a </a:t>
              </a:r>
              <a:r>
                <a:rPr lang="en-US" sz="1350" b="1" u="sng" dirty="0">
                  <a:solidFill>
                    <a:schemeClr val="bg1"/>
                  </a:solidFill>
                  <a:latin typeface="Open Sans" charset="0"/>
                  <a:cs typeface="Open Sans" charset="0"/>
                  <a:sym typeface="Open Sans" charset="0"/>
                  <a:hlinkClick r:id="rId2"/>
                </a:rPr>
                <a:t>New Project Application</a:t>
              </a:r>
              <a:endParaRPr lang="en-US" sz="1400" b="1" u="sng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AutoShape 14"/>
            <p:cNvSpPr>
              <a:spLocks/>
            </p:cNvSpPr>
            <p:nvPr/>
          </p:nvSpPr>
          <p:spPr bwMode="auto">
            <a:xfrm flipH="1">
              <a:off x="1954213" y="4029075"/>
              <a:ext cx="4826000" cy="3362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07" y="21600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34584" y="6299989"/>
              <a:ext cx="2190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cs typeface="Open Sans" panose="020B0606030504020204" pitchFamily="34" charset="0"/>
                </a:rPr>
                <a:t>You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30688" y="2010834"/>
            <a:ext cx="2418557" cy="3354123"/>
            <a:chOff x="8461375" y="4021667"/>
            <a:chExt cx="4837113" cy="6708246"/>
          </a:xfrm>
        </p:grpSpPr>
        <p:sp>
          <p:nvSpPr>
            <p:cNvPr id="39944" name="AutoShape 8"/>
            <p:cNvSpPr>
              <a:spLocks/>
            </p:cNvSpPr>
            <p:nvPr/>
          </p:nvSpPr>
          <p:spPr bwMode="auto">
            <a:xfrm>
              <a:off x="8461375" y="7367588"/>
              <a:ext cx="4824413" cy="336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906" y="21599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F29E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945" name="AutoShape 9"/>
            <p:cNvSpPr>
              <a:spLocks/>
            </p:cNvSpPr>
            <p:nvPr/>
          </p:nvSpPr>
          <p:spPr bwMode="auto">
            <a:xfrm>
              <a:off x="10236201" y="7461609"/>
              <a:ext cx="2019300" cy="17645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r>
                <a:rPr lang="en-US" sz="1350" dirty="0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Complete </a:t>
              </a:r>
              <a:r>
                <a:rPr lang="en-US" sz="1350" b="1" dirty="0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Project Owner Agreement</a:t>
              </a:r>
              <a:endParaRPr lang="en-US" sz="900" b="1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AutoShape 8"/>
            <p:cNvSpPr>
              <a:spLocks/>
            </p:cNvSpPr>
            <p:nvPr/>
          </p:nvSpPr>
          <p:spPr bwMode="auto">
            <a:xfrm flipH="1">
              <a:off x="8474075" y="4021667"/>
              <a:ext cx="4824413" cy="3362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07" y="21600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36201" y="6299989"/>
              <a:ext cx="2190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cs typeface="Open Sans" panose="020B0606030504020204" pitchFamily="34" charset="0"/>
                </a:rPr>
                <a:t>You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00325" y="2008982"/>
            <a:ext cx="2418557" cy="3355975"/>
            <a:chOff x="5200650" y="4017963"/>
            <a:chExt cx="4837113" cy="6711950"/>
          </a:xfrm>
        </p:grpSpPr>
        <p:sp>
          <p:nvSpPr>
            <p:cNvPr id="39941" name="AutoShape 5"/>
            <p:cNvSpPr>
              <a:spLocks/>
            </p:cNvSpPr>
            <p:nvPr/>
          </p:nvSpPr>
          <p:spPr bwMode="auto">
            <a:xfrm>
              <a:off x="5200650" y="7367588"/>
              <a:ext cx="4824413" cy="336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906" y="21599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BF4A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942" name="AutoShape 6"/>
            <p:cNvSpPr>
              <a:spLocks/>
            </p:cNvSpPr>
            <p:nvPr/>
          </p:nvSpPr>
          <p:spPr bwMode="auto">
            <a:xfrm>
              <a:off x="6972300" y="7682057"/>
              <a:ext cx="2019300" cy="1349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r>
                <a:rPr lang="en-US" sz="1350" dirty="0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EDC Staff reviews and approves</a:t>
              </a:r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flipH="1">
              <a:off x="5213350" y="4017963"/>
              <a:ext cx="4824413" cy="3362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07" y="21600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75476" y="6299989"/>
              <a:ext cx="2190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cs typeface="Open Sans" panose="020B0606030504020204" pitchFamily="34" charset="0"/>
                </a:rPr>
                <a:t>EDC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1050" y="2012686"/>
            <a:ext cx="2418557" cy="3352271"/>
            <a:chOff x="11722100" y="4025371"/>
            <a:chExt cx="4837113" cy="6704542"/>
          </a:xfrm>
        </p:grpSpPr>
        <p:sp>
          <p:nvSpPr>
            <p:cNvPr id="39947" name="AutoShape 11"/>
            <p:cNvSpPr>
              <a:spLocks/>
            </p:cNvSpPr>
            <p:nvPr/>
          </p:nvSpPr>
          <p:spPr bwMode="auto">
            <a:xfrm>
              <a:off x="11722100" y="7367588"/>
              <a:ext cx="4824413" cy="3362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906" y="21599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rgbClr val="EA5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948" name="AutoShape 12"/>
            <p:cNvSpPr>
              <a:spLocks/>
            </p:cNvSpPr>
            <p:nvPr/>
          </p:nvSpPr>
          <p:spPr bwMode="auto">
            <a:xfrm>
              <a:off x="13487400" y="7656657"/>
              <a:ext cx="2019300" cy="1349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>
              <a:spAutoFit/>
            </a:bodyPr>
            <a:lstStyle/>
            <a:p>
              <a:r>
                <a:rPr lang="en-US" sz="1350" dirty="0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EDC Staff reviews and approves </a:t>
              </a:r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AutoShape 11"/>
            <p:cNvSpPr>
              <a:spLocks/>
            </p:cNvSpPr>
            <p:nvPr/>
          </p:nvSpPr>
          <p:spPr bwMode="auto">
            <a:xfrm flipH="1">
              <a:off x="11734800" y="4025371"/>
              <a:ext cx="4824413" cy="33623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07" y="21600"/>
                  </a:lnTo>
                  <a:lnTo>
                    <a:pt x="21600" y="0"/>
                  </a:lnTo>
                  <a:lnTo>
                    <a:pt x="7693" y="0"/>
                  </a:lnTo>
                  <a:cubicBezTo>
                    <a:pt x="7693" y="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487400" y="6299989"/>
              <a:ext cx="2190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cs typeface="Open Sans" panose="020B0606030504020204" pitchFamily="34" charset="0"/>
                </a:rPr>
                <a:t>EDC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37601" y="2444750"/>
            <a:ext cx="2482849" cy="2476501"/>
            <a:chOff x="17475202" y="4889499"/>
            <a:chExt cx="4965698" cy="4953001"/>
          </a:xfrm>
        </p:grpSpPr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17475202" y="4889499"/>
              <a:ext cx="4965698" cy="4953001"/>
              <a:chOff x="-12698" y="-1"/>
              <a:chExt cx="4965699" cy="4953002"/>
            </a:xfrm>
          </p:grpSpPr>
          <p:sp>
            <p:nvSpPr>
              <p:cNvPr id="39953" name="AutoShape 17"/>
              <p:cNvSpPr>
                <a:spLocks/>
              </p:cNvSpPr>
              <p:nvPr/>
            </p:nvSpPr>
            <p:spPr bwMode="auto">
              <a:xfrm>
                <a:off x="-12698" y="160992"/>
                <a:ext cx="4814173" cy="4792007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8647"/>
              </a:solidFill>
              <a:ln w="25400" cap="flat" cmpd="sng">
                <a:solidFill>
                  <a:srgbClr val="EA5D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 dirty="0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endParaRPr>
              </a:p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Open Sans" charset="0"/>
                    <a:cs typeface="Open Sans" charset="0"/>
                    <a:sym typeface="Open Sans" charset="0"/>
                  </a:rPr>
                  <a:t>  New REDCap     Project</a:t>
                </a:r>
              </a:p>
            </p:txBody>
          </p:sp>
          <p:sp>
            <p:nvSpPr>
              <p:cNvPr id="39954" name="AutoShape 18"/>
              <p:cNvSpPr>
                <a:spLocks/>
              </p:cNvSpPr>
              <p:nvPr/>
            </p:nvSpPr>
            <p:spPr bwMode="auto">
              <a:xfrm>
                <a:off x="-1" y="-1"/>
                <a:ext cx="4953002" cy="495300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noFill/>
              <a:ln w="25400" cap="flat" cmpd="sng">
                <a:solidFill>
                  <a:srgbClr val="D6D6D6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292100"/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19507200" y="5289876"/>
              <a:ext cx="971197" cy="1415724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32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525" tIns="9525" rIns="9525" bIns="9525" anchor="ctr"/>
              <a:lstStyle/>
              <a:p>
                <a:pPr defTabSz="114300"/>
                <a:endParaRPr lang="en-US" sz="7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3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525" tIns="9525" rIns="9525" bIns="9525" anchor="ctr"/>
              <a:lstStyle/>
              <a:p>
                <a:pPr defTabSz="114300"/>
                <a:endParaRPr lang="en-US" sz="7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4247376" y="5543944"/>
            <a:ext cx="3369127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Takes 1-2 business days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10" y="227462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1181100" y="361950"/>
            <a:ext cx="8032556" cy="6645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000" u="sng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Logging on</a:t>
            </a:r>
            <a:endParaRPr lang="en-US" sz="3000" u="sng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7222745" y="1497112"/>
            <a:ext cx="4762500" cy="4739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Receive Project Ready email from </a:t>
            </a: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  <a:hlinkClick r:id="rId2"/>
              </a:rPr>
              <a:t>REDCap@lsuhsc.edu</a:t>
            </a: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 with link to login page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Use Chrome or Firefox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Bookmark: redcap.lsuhsc.edu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First time login – confirm email via a 2</a:t>
            </a:r>
            <a:r>
              <a:rPr lang="en-US" sz="2200" baseline="300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nd</a:t>
            </a: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 email sent to your LSUHSC email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When LSUHSC password changes, so does REDCap password</a:t>
            </a:r>
            <a:endParaRPr lang="en-US" sz="4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1497112"/>
            <a:ext cx="7119228" cy="356659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81" y="166896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1181100" y="361950"/>
            <a:ext cx="8032556" cy="414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Homepage</a:t>
            </a:r>
            <a:endParaRPr lang="en-US" sz="40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8" name="AutoShape 35"/>
          <p:cNvSpPr>
            <a:spLocks/>
          </p:cNvSpPr>
          <p:nvPr/>
        </p:nvSpPr>
        <p:spPr bwMode="auto">
          <a:xfrm>
            <a:off x="11131550" y="6315075"/>
            <a:ext cx="230982" cy="260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r>
              <a:rPr lang="en-US" sz="1200" b="1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14</a:t>
            </a:r>
            <a:endParaRPr lang="en-US" sz="9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6" y="1230402"/>
            <a:ext cx="11421973" cy="5084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75703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337040" y="162166"/>
            <a:ext cx="8032556" cy="665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My Projects</a:t>
            </a:r>
            <a:endParaRPr lang="en-US" sz="40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596107" y="1621767"/>
            <a:ext cx="5352197" cy="1661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Lists all your REDCap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Click on the project you want to work 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79" y="824112"/>
            <a:ext cx="5803421" cy="5751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616" y="170793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1828079" y="175703"/>
            <a:ext cx="8687521" cy="6377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Resources: Help &amp; FAQ</a:t>
            </a:r>
            <a:endParaRPr lang="en-US" sz="40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7315200" y="2096037"/>
            <a:ext cx="4762500" cy="41549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Details everything there is to know about REDCap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Maintained by Vanderbilt &amp; Consortium Committee so newer features may not be described yet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Use Ctrl + F (or Command + F) to search page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952500"/>
            <a:ext cx="6907000" cy="5362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230" y="175703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2041622" y="310192"/>
            <a:ext cx="803255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Resources: Training Videos</a:t>
            </a:r>
            <a:endParaRPr lang="en-US" sz="40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7315200" y="2096037"/>
            <a:ext cx="4762500" cy="37394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EXCELLENT RESOURCE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Some videos created with older versions of REDCap so some things might look a little different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More videos added when available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57300"/>
            <a:ext cx="5372100" cy="5462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7" y="106692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617" y="287487"/>
            <a:ext cx="7377100" cy="1127245"/>
          </a:xfrm>
        </p:spPr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Background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" y="287487"/>
            <a:ext cx="1049472" cy="1049472"/>
          </a:xfrm>
        </p:spPr>
      </p:pic>
      <p:sp>
        <p:nvSpPr>
          <p:cNvPr id="5" name="TextBox 4"/>
          <p:cNvSpPr txBox="1"/>
          <p:nvPr/>
        </p:nvSpPr>
        <p:spPr>
          <a:xfrm>
            <a:off x="621103" y="1785668"/>
            <a:ext cx="109986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A software application and workflow methodology designed to collect and manage data for research studies.</a:t>
            </a:r>
          </a:p>
          <a:p>
            <a:r>
              <a:rPr lang="en-US" sz="3200" dirty="0">
                <a:latin typeface="Cambria" panose="020405030504060302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Vanderbilt University launched REDCap in </a:t>
            </a:r>
            <a:r>
              <a:rPr lang="en-US" sz="3200" dirty="0" smtClean="0">
                <a:latin typeface="Cambria" panose="02040503050406030204" pitchFamily="18" charset="0"/>
              </a:rPr>
              <a:t>2004.</a:t>
            </a:r>
            <a:endParaRPr lang="en-US" sz="32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Started sharing with academic and non-profit institutions in 2005 at no cost under a unique consortium dissemination model.</a:t>
            </a:r>
          </a:p>
        </p:txBody>
      </p:sp>
    </p:spTree>
    <p:extLst>
      <p:ext uri="{BB962C8B-B14F-4D97-AF65-F5344CB8AC3E}">
        <p14:creationId xmlns:p14="http://schemas.microsoft.com/office/powerpoint/2010/main" val="5849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40907"/>
          <a:stretch/>
        </p:blipFill>
        <p:spPr>
          <a:xfrm>
            <a:off x="152400" y="1485900"/>
            <a:ext cx="7865697" cy="4114800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2025844" y="353323"/>
            <a:ext cx="8032556" cy="5438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Project Home</a:t>
            </a:r>
            <a:endParaRPr lang="en-US" sz="4000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8153400" y="1485900"/>
            <a:ext cx="3810000" cy="16619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Access to Quick Tasks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Reports current users </a:t>
            </a:r>
          </a:p>
          <a:p>
            <a:pPr algn="l"/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   and project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0" y="201582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/>
          <a:stretch/>
        </p:blipFill>
        <p:spPr>
          <a:xfrm>
            <a:off x="609600" y="1054699"/>
            <a:ext cx="5943600" cy="5705794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2259402" y="189421"/>
            <a:ext cx="8032556" cy="628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Project Setup</a:t>
            </a:r>
            <a:endParaRPr lang="en-US" sz="4000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970143" y="1457930"/>
            <a:ext cx="4808508" cy="3323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700" u="sng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Design your REDCap Project</a:t>
            </a:r>
          </a:p>
          <a:p>
            <a:endParaRPr lang="en-US" sz="2700" u="sng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Step-by-step guide to creating your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Work through these items sequentially as your project needs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385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 b="62719"/>
          <a:stretch/>
        </p:blipFill>
        <p:spPr>
          <a:xfrm>
            <a:off x="1562100" y="1445932"/>
            <a:ext cx="9079242" cy="2731154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957477" y="637995"/>
            <a:ext cx="803255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Project Setup</a:t>
            </a:r>
            <a:endParaRPr lang="en-US" sz="4000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1789508" y="4331353"/>
            <a:ext cx="8657081" cy="17851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8036" indent="-285750">
              <a:buFont typeface="Wingdings" panose="05000000000000000000" pitchFamily="2" charset="2"/>
              <a:buChar char="Ø"/>
            </a:pPr>
            <a:r>
              <a:rPr lang="en-US" sz="2200" b="1" u="sng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Enable surveys if needed</a:t>
            </a:r>
          </a:p>
          <a:p>
            <a:pPr marL="288036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745236" lvl="1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Enable longitudinal data collection if using the same data instrument(s) at different time points</a:t>
            </a:r>
          </a:p>
          <a:p>
            <a:pPr marL="745236" lvl="1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745236" lvl="1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Name your project with an appropriate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05" y="236965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7" b="42209"/>
          <a:stretch/>
        </p:blipFill>
        <p:spPr>
          <a:xfrm>
            <a:off x="548251" y="1351164"/>
            <a:ext cx="10698790" cy="3131353"/>
          </a:xfrm>
        </p:spPr>
      </p:pic>
      <p:sp>
        <p:nvSpPr>
          <p:cNvPr id="8" name="AutoShape 35"/>
          <p:cNvSpPr>
            <a:spLocks/>
          </p:cNvSpPr>
          <p:nvPr/>
        </p:nvSpPr>
        <p:spPr bwMode="auto">
          <a:xfrm>
            <a:off x="11131550" y="6315075"/>
            <a:ext cx="230982" cy="260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r>
              <a:rPr lang="en-US" sz="1200" b="1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21</a:t>
            </a:r>
            <a:endParaRPr lang="en-US" sz="9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1028700" y="4456638"/>
            <a:ext cx="10591800" cy="1692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2 methods to design your data collection instruments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lvl="1" indent="-28575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Online designer for newer users</a:t>
            </a:r>
          </a:p>
          <a:p>
            <a:pPr lvl="1" indent="-28575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lvl="1" indent="-28575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Data Dictionary for experienced users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1969" y="188437"/>
            <a:ext cx="3097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Project Setup</a:t>
            </a:r>
            <a:endParaRPr lang="en-US" sz="4000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2211" y="3062377"/>
            <a:ext cx="4339087" cy="5272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80" y="130799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/>
          </p:cNvSpPr>
          <p:nvPr/>
        </p:nvSpPr>
        <p:spPr bwMode="auto">
          <a:xfrm>
            <a:off x="3602364" y="811395"/>
            <a:ext cx="6629400" cy="338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How to access the parts of your REDCap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475" y="95250"/>
            <a:ext cx="1048603" cy="10546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717" y="0"/>
            <a:ext cx="2448936" cy="69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1"/>
          <a:stretch/>
        </p:blipFill>
        <p:spPr>
          <a:xfrm>
            <a:off x="1143882" y="1592622"/>
            <a:ext cx="9792608" cy="3928647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000664" y="361949"/>
            <a:ext cx="8721305" cy="9884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6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Creating a NEW instrument </a:t>
            </a:r>
          </a:p>
          <a:p>
            <a:pPr algn="ctr"/>
            <a:r>
              <a:rPr lang="en-US" sz="36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(Data Collection Form)</a:t>
            </a:r>
            <a:endParaRPr lang="en-US" sz="3600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09600" y="5635767"/>
            <a:ext cx="9867900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Use buttons to add new instrument in 1 of 3 ways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3751" y="3614468"/>
            <a:ext cx="5779698" cy="11214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5678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1028699"/>
            <a:ext cx="6139851" cy="4978059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819455" y="292939"/>
            <a:ext cx="8032556" cy="5264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6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</a:rPr>
              <a:t>Project Design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7151298" y="1532446"/>
            <a:ext cx="4720806" cy="37394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Edit existing fields from template by clicking on pencil icon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Add new field by clicking Add Field button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Read descriptions of each question to learn more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90113" y="4399472"/>
            <a:ext cx="189780" cy="207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98785" y="4981755"/>
            <a:ext cx="647700" cy="38100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1" y="28836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4036"/>
            <a:ext cx="5536899" cy="4746978"/>
          </a:xfrm>
        </p:spPr>
      </p:pic>
      <p:sp>
        <p:nvSpPr>
          <p:cNvPr id="8" name="AutoShape 35"/>
          <p:cNvSpPr>
            <a:spLocks/>
          </p:cNvSpPr>
          <p:nvPr/>
        </p:nvSpPr>
        <p:spPr bwMode="auto">
          <a:xfrm>
            <a:off x="11131550" y="6315075"/>
            <a:ext cx="230982" cy="260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r>
              <a:rPr lang="en-US" sz="1200" b="1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25</a:t>
            </a:r>
            <a:endParaRPr lang="en-US" sz="9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603806" y="1397675"/>
            <a:ext cx="5219700" cy="44319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Choose Field Type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Can add Question number if wanted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Field Label is what the respondent sees on the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Choices lists the answers from which  respondent will chose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Action Tags/Field Annotation are optional and slightly advanced.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" y="2095500"/>
            <a:ext cx="2734574" cy="34671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578" y="327483"/>
            <a:ext cx="634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Setting Study Questions in REDCap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59" y="87720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4036"/>
            <a:ext cx="5536899" cy="4746978"/>
          </a:xfrm>
        </p:spPr>
      </p:pic>
      <p:sp>
        <p:nvSpPr>
          <p:cNvPr id="9" name="AutoShape 5"/>
          <p:cNvSpPr>
            <a:spLocks/>
          </p:cNvSpPr>
          <p:nvPr/>
        </p:nvSpPr>
        <p:spPr bwMode="auto">
          <a:xfrm>
            <a:off x="6286500" y="1409700"/>
            <a:ext cx="5422706" cy="4739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Variable Name is the name of the field used on data exports, piping, etc.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Can mark if field is Required or an Identifier.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Custom Alignment moves field on the page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Field note is optional text that shows up beneath the field on the survey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Use Save button at bottom of page to save edits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67327" y="2362200"/>
            <a:ext cx="2933700" cy="354330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6615" y="265843"/>
            <a:ext cx="634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Setting Study Questions in REDCap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12" y="115318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1"/>
          <a:stretch/>
        </p:blipFill>
        <p:spPr>
          <a:xfrm>
            <a:off x="264241" y="1752600"/>
            <a:ext cx="5589703" cy="2324100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181100" y="361950"/>
            <a:ext cx="803255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Checking Records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858000" y="3090446"/>
            <a:ext cx="5143500" cy="830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How to view your responses individually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4241" y="2133600"/>
            <a:ext cx="4612560" cy="95684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41" y="234165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/>
          </p:cNvSpPr>
          <p:nvPr/>
        </p:nvSpPr>
        <p:spPr bwMode="auto">
          <a:xfrm>
            <a:off x="228600" y="4724400"/>
            <a:ext cx="11772900" cy="6771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u="sng" dirty="0" smtClean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REDCap</a:t>
            </a:r>
            <a:r>
              <a:rPr lang="en-US" sz="4400" dirty="0" smtClean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: </a:t>
            </a:r>
            <a:r>
              <a:rPr lang="en-US" sz="4400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R</a:t>
            </a:r>
            <a:r>
              <a:rPr lang="en-US" sz="4400" dirty="0" smtClean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esearch </a:t>
            </a:r>
            <a:r>
              <a:rPr lang="en-US" sz="4400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E</a:t>
            </a:r>
            <a:r>
              <a:rPr lang="en-US" sz="4400" dirty="0" smtClean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lectronic </a:t>
            </a:r>
            <a:r>
              <a:rPr lang="en-US" sz="4400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D</a:t>
            </a:r>
            <a:r>
              <a:rPr lang="en-US" sz="4400" dirty="0" smtClean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ata </a:t>
            </a:r>
            <a:r>
              <a:rPr lang="en-US" sz="4400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Cap</a:t>
            </a:r>
            <a:r>
              <a:rPr lang="en-US" sz="4400" dirty="0" smtClean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ture </a:t>
            </a:r>
            <a:endParaRPr lang="en-US" sz="44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7404323" cy="2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3" y="1676400"/>
            <a:ext cx="9774142" cy="4229100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879840" y="361950"/>
            <a:ext cx="8032556" cy="621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cs typeface="Open Sans" panose="020B0606030504020204" pitchFamily="34" charset="0"/>
                <a:sym typeface="Open Sans" charset="0"/>
              </a:rPr>
              <a:t>Record Status Dashboard</a:t>
            </a:r>
            <a:endParaRPr lang="en-US" sz="32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591300" y="4412195"/>
            <a:ext cx="5476915" cy="1477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Click either on Participant ID or on dot under Data Instrument name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Shows you the completed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3" y="275206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123127" y="1972574"/>
            <a:ext cx="7915973" cy="3371648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181100" y="361950"/>
            <a:ext cx="803255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cs typeface="Open Sans" panose="020B0606030504020204" pitchFamily="34" charset="0"/>
              </a:rPr>
              <a:t>Single Record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8159870" y="3321170"/>
            <a:ext cx="4152900" cy="12464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One can download a PDF of either the blank or the completed response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721615" y="1854153"/>
            <a:ext cx="2844916" cy="7798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1950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13096"/>
            <a:ext cx="4686300" cy="4878624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2928751" y="360621"/>
            <a:ext cx="6858645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cs typeface="Open Sans" panose="020B0606030504020204" pitchFamily="34" charset="0"/>
              </a:rPr>
              <a:t>Moving your Project to Production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8153400" y="1838504"/>
            <a:ext cx="3771900" cy="3724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Work through these items sequentially as your project needs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When all steps complete, click Move project to production button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232323"/>
              </a:solidFill>
              <a:latin typeface="Open Sans" charset="0"/>
              <a:cs typeface="Open Sans" charset="0"/>
              <a:sym typeface="Open Sans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 EDC staff reviews and confirms project is ready for REAL data collection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29" y="2443025"/>
            <a:ext cx="5658940" cy="31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2" y="58397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1" y="871269"/>
            <a:ext cx="11475080" cy="4779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9193" y="992038"/>
            <a:ext cx="429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lbany AMT" panose="020B0604020202020204" pitchFamily="34" charset="0"/>
                <a:cs typeface="Albany AMT" panose="020B0604020202020204" pitchFamily="34" charset="0"/>
              </a:rPr>
              <a:t>Monitor your data</a:t>
            </a:r>
            <a:endParaRPr lang="en-US" sz="2800" dirty="0">
              <a:solidFill>
                <a:srgbClr val="FF0000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770" y="114958"/>
            <a:ext cx="7408652" cy="7649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Record Status Dashboard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65" y="992036"/>
            <a:ext cx="11445101" cy="56029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925" y="2777706"/>
            <a:ext cx="2087592" cy="353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1609"/>
            <a:ext cx="10515600" cy="6959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Report/Queries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99" y="1061050"/>
            <a:ext cx="11433801" cy="5552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99" y="4088920"/>
            <a:ext cx="2277837" cy="250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22" y="2113471"/>
            <a:ext cx="5274978" cy="4900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4521" y="4339087"/>
            <a:ext cx="163039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Filter options used in this report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>
            <a:off x="4822166" y="4796287"/>
            <a:ext cx="1552755" cy="9144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69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86"/>
            <a:ext cx="10515600" cy="64416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Done with data collection: What Next?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999" y="690115"/>
            <a:ext cx="10120002" cy="59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141714"/>
            <a:ext cx="5254081" cy="1485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4279" y="28812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96" y="141714"/>
            <a:ext cx="5676900" cy="584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5" y="2128686"/>
            <a:ext cx="3925838" cy="4650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4308" y="2321334"/>
            <a:ext cx="178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 codes to get started with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293094" y="2406132"/>
            <a:ext cx="283552" cy="19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50523" y="3992112"/>
            <a:ext cx="152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Proc</a:t>
            </a:r>
            <a:r>
              <a:rPr lang="en-US" dirty="0" smtClean="0"/>
              <a:t> contents and dataset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4149713" y="4307806"/>
            <a:ext cx="720969" cy="14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82" y="6013370"/>
            <a:ext cx="454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2060"/>
                </a:solidFill>
                <a:latin typeface="Albany AMT" panose="020B0604020202020204" pitchFamily="34" charset="0"/>
                <a:cs typeface="Albany AMT" panose="020B0604020202020204" pitchFamily="34" charset="0"/>
              </a:rPr>
              <a:t>Exporting SAS dataset</a:t>
            </a:r>
            <a:endParaRPr lang="en-US" sz="3200" u="sng" dirty="0">
              <a:solidFill>
                <a:srgbClr val="002060"/>
              </a:solidFill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717" y="278861"/>
            <a:ext cx="10515600" cy="769083"/>
          </a:xfrm>
        </p:spPr>
        <p:txBody>
          <a:bodyPr/>
          <a:lstStyle/>
          <a:p>
            <a:r>
              <a:rPr lang="en-US" dirty="0" smtClean="0"/>
              <a:t>If you’re a programmer…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" y="1134208"/>
            <a:ext cx="11000117" cy="5430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Application Program </a:t>
            </a:r>
            <a:r>
              <a:rPr lang="en-US" b="1" u="sng" dirty="0" smtClean="0"/>
              <a:t>Interface (API)</a:t>
            </a:r>
            <a:endParaRPr lang="en-US" b="1" u="sng" dirty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data in and out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REDCap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REDCap databases with R, Python, and other similar tools.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customize exports and imports (variables, events, reports) and save as a program rather than doing hands-on every time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and import large data files that would choke interactive REDCap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exporting XML and reading with SAS XML engine, can add/subtract variables from export without modifying SAS code that reads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programs to run automatically using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scheduling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55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01" y="82137"/>
            <a:ext cx="6087636" cy="574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09" y="0"/>
            <a:ext cx="4350937" cy="475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43" y="4187315"/>
            <a:ext cx="5518237" cy="26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2150" y="6133379"/>
            <a:ext cx="42269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Working on REDCap with API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3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1056482" y="1815307"/>
            <a:ext cx="4819650" cy="3994943"/>
            <a:chOff x="0" y="0"/>
            <a:chExt cx="9639301" cy="7988570"/>
          </a:xfrm>
        </p:grpSpPr>
        <p:pic>
          <p:nvPicPr>
            <p:cNvPr id="48133" name="Picture 5" descr="imac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39301" cy="7988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8134" name="AutoShape 6"/>
            <p:cNvSpPr>
              <a:spLocks/>
            </p:cNvSpPr>
            <p:nvPr/>
          </p:nvSpPr>
          <p:spPr bwMode="auto">
            <a:xfrm>
              <a:off x="365233" y="378420"/>
              <a:ext cx="8839201" cy="5308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5760DB"/>
                </a:gs>
                <a:gs pos="100000">
                  <a:srgbClr val="42A3E8"/>
                </a:gs>
              </a:gsLst>
              <a:lin ang="5400000"/>
            </a:gra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292100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136" name="AutoShape 8"/>
          <p:cNvSpPr>
            <a:spLocks/>
          </p:cNvSpPr>
          <p:nvPr/>
        </p:nvSpPr>
        <p:spPr bwMode="auto">
          <a:xfrm>
            <a:off x="1530350" y="2320925"/>
            <a:ext cx="3155950" cy="1981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Your gateway to compliant data management.</a:t>
            </a:r>
          </a:p>
        </p:txBody>
      </p:sp>
      <p:sp>
        <p:nvSpPr>
          <p:cNvPr id="48142" name="AutoShape 14"/>
          <p:cNvSpPr>
            <a:spLocks/>
          </p:cNvSpPr>
          <p:nvPr/>
        </p:nvSpPr>
        <p:spPr bwMode="auto">
          <a:xfrm>
            <a:off x="6972300" y="2953445"/>
            <a:ext cx="4686300" cy="18979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/>
            <a:r>
              <a:rPr lang="en-US" sz="2400" b="1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Secure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web application (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CFR Part 11, FISMA, and HIPAA-compliant environments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) for building and managing online surveys and databases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150" name="AutoShape 22"/>
          <p:cNvSpPr>
            <a:spLocks/>
          </p:cNvSpPr>
          <p:nvPr/>
        </p:nvSpPr>
        <p:spPr bwMode="auto">
          <a:xfrm>
            <a:off x="7089775" y="5036066"/>
            <a:ext cx="4578350" cy="11592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/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Users will be able to quickly and intuitively build and manage research data forms and surveys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AutoShape 3"/>
          <p:cNvSpPr>
            <a:spLocks/>
          </p:cNvSpPr>
          <p:nvPr/>
        </p:nvSpPr>
        <p:spPr bwMode="auto">
          <a:xfrm>
            <a:off x="1181100" y="361950"/>
            <a:ext cx="803255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l"/>
            <a:r>
              <a:rPr lang="en-US" sz="2000" b="1" dirty="0">
                <a:solidFill>
                  <a:srgbClr val="2323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REDCap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1195205" y="704434"/>
            <a:ext cx="8018451" cy="3107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l"/>
            <a:r>
              <a:rPr lang="en-US" sz="1500" dirty="0">
                <a:solidFill>
                  <a:srgbClr val="23232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What is it?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95" y="1344449"/>
            <a:ext cx="4652161" cy="1619708"/>
          </a:xfrm>
          <a:prstGeom prst="rect">
            <a:avLst/>
          </a:prstGeom>
        </p:spPr>
      </p:pic>
      <p:sp>
        <p:nvSpPr>
          <p:cNvPr id="6" name="4-Point Star 5"/>
          <p:cNvSpPr>
            <a:spLocks noChangeAspect="1"/>
          </p:cNvSpPr>
          <p:nvPr/>
        </p:nvSpPr>
        <p:spPr bwMode="auto">
          <a:xfrm rot="2330616">
            <a:off x="6528595" y="3483725"/>
            <a:ext cx="457200" cy="457200"/>
          </a:xfrm>
          <a:prstGeom prst="star4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2" name="4-Point Star 21"/>
          <p:cNvSpPr>
            <a:spLocks noChangeAspect="1"/>
          </p:cNvSpPr>
          <p:nvPr/>
        </p:nvSpPr>
        <p:spPr bwMode="auto">
          <a:xfrm rot="2330616">
            <a:off x="6481013" y="5260226"/>
            <a:ext cx="457200" cy="457200"/>
          </a:xfrm>
          <a:prstGeom prst="star4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/>
        </p:spPr>
        <p:txBody>
          <a:bodyPr vert="horz" wrap="square" lIns="25400" tIns="25400" rIns="25400" bIns="25400" numCol="1" rtlCol="0" anchor="ctr" anchorCtr="0" compatLnSpc="1">
            <a:prstTxWarp prst="textNoShape">
              <a:avLst/>
            </a:prstTxWarp>
          </a:bodyPr>
          <a:lstStyle/>
          <a:p>
            <a:pPr marL="171450" algn="ctr" defTabSz="41275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73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75"/>
          <a:stretch/>
        </p:blipFill>
        <p:spPr>
          <a:xfrm>
            <a:off x="571500" y="1981200"/>
            <a:ext cx="5503307" cy="2837616"/>
          </a:xfrm>
        </p:spPr>
      </p:pic>
      <p:sp>
        <p:nvSpPr>
          <p:cNvPr id="4" name="AutoShape 3"/>
          <p:cNvSpPr>
            <a:spLocks/>
          </p:cNvSpPr>
          <p:nvPr/>
        </p:nvSpPr>
        <p:spPr bwMode="auto">
          <a:xfrm>
            <a:off x="1987924" y="331585"/>
            <a:ext cx="8032556" cy="561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cs typeface="Open Sans" panose="020B0606030504020204" pitchFamily="34" charset="0"/>
              </a:rPr>
              <a:t>Resources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7239000" y="3090446"/>
            <a:ext cx="4762500" cy="830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All things covered in the Help &amp; FAQ for future reference.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8" y="361950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0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0463"/>
            <a:ext cx="10515600" cy="263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More Features 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REDCap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416" y="1690688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677"/>
            <a:ext cx="3992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 can be done based on some study variables.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565" y="1341677"/>
            <a:ext cx="6997792" cy="4205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7" y="286978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147" y="1242204"/>
            <a:ext cx="10245470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Binomial Randomization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Similar to flipping a coin	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Permuted Block Randomization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Equal sample sizes for each group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Stratified Randomization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Stratified by variables related to study outcome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 by Site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Stratified by site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4730" y="270222"/>
            <a:ext cx="565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Types of Randomization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187505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432"/>
          <a:stretch/>
        </p:blipFill>
        <p:spPr>
          <a:xfrm>
            <a:off x="261569" y="198371"/>
            <a:ext cx="5526756" cy="6659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032"/>
          <a:stretch/>
        </p:blipFill>
        <p:spPr>
          <a:xfrm>
            <a:off x="5865961" y="99186"/>
            <a:ext cx="6090249" cy="635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3782" y="37630"/>
            <a:ext cx="4152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Set your Randomization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3909" y="37630"/>
            <a:ext cx="349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Randomization Dashboard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668" y="-28054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81AF-060E-4A35-A322-637379D6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845" y="193105"/>
            <a:ext cx="8082952" cy="66133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Repeated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80B73-7B97-4A2E-B1D4-8AC6FC79D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" y="1322916"/>
            <a:ext cx="4502989" cy="5405688"/>
          </a:xfrm>
          <a:solidFill>
            <a:schemeClr val="bg1">
              <a:lumMod val="8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/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Applicable when you want to collect information on subsequent events.</a:t>
            </a:r>
          </a:p>
          <a:p>
            <a:pPr lvl="1"/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Surgeries </a:t>
            </a:r>
          </a:p>
          <a:p>
            <a:pPr lvl="1"/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 clinic visits</a:t>
            </a:r>
          </a:p>
          <a:p>
            <a:pPr lvl="1"/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dependent variables/conditions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useful in longitudinal studies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data entry/navigating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7CB5E-CB8C-494A-9F9D-2E9F505DD5B0}"/>
              </a:ext>
            </a:extLst>
          </p:cNvPr>
          <p:cNvSpPr txBox="1"/>
          <p:nvPr/>
        </p:nvSpPr>
        <p:spPr>
          <a:xfrm>
            <a:off x="6620608" y="1811215"/>
            <a:ext cx="4733192" cy="444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70" y="976136"/>
            <a:ext cx="7276832" cy="5752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59902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D7F8D0-672F-4C55-9FCE-E2FE1425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5" y="1090921"/>
            <a:ext cx="10905066" cy="54525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7547" y="258793"/>
            <a:ext cx="403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Longitudinal Study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5" y="0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69" y="229859"/>
            <a:ext cx="6273905" cy="6628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3111" y="1023490"/>
            <a:ext cx="4701396" cy="34850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use standardized instruments?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REDCap Shared Library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932" y="72186"/>
            <a:ext cx="104860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55F85-9C29-466A-9A40-2827E8DC6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64" y="34601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REDCap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7B59E-75EF-43DE-940E-4E518FAD6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334" y="1573090"/>
            <a:ext cx="5632570" cy="5054289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designed for 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HIPPA compliant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modes and uses (Data Collection/Training modules/data storage)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used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academia/health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institutions/research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based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 institution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IRB accepted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68438-246B-4173-8FBA-76423329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4085" y="404457"/>
            <a:ext cx="5707798" cy="105469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Qualtrics/Survey Monkey/Survey Gizmo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51CEA-D1D5-4A4B-BEE5-AA9530F14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3938" y="1573090"/>
            <a:ext cx="6036288" cy="505428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fully suited for research studies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HIPPA compliant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type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used for marketing/product research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 party server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 by IRB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E22C9-DDC5-470B-8FAB-554E51F0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17" y="230620"/>
            <a:ext cx="1048603" cy="1054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B3CD4-CD76-4DEB-A418-4FFA1B777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03" y="0"/>
            <a:ext cx="1345223" cy="13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/>
          </p:cNvSpPr>
          <p:nvPr/>
        </p:nvSpPr>
        <p:spPr bwMode="auto">
          <a:xfrm>
            <a:off x="2464777" y="520212"/>
            <a:ext cx="8032556" cy="888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36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More information</a:t>
            </a:r>
            <a:endParaRPr lang="en-US" sz="12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31" y="1790700"/>
            <a:ext cx="10417419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Visit our website at </a:t>
            </a:r>
            <a:r>
              <a:rPr lang="en-US" sz="28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sph.lsuhsc.edu/service/epi-data-center/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and click on REDCap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Vanderbilt University’s website for REDCap </a:t>
            </a:r>
            <a:r>
              <a:rPr lang="en-US" sz="2800" u="sng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www.projectredcap.org</a:t>
            </a: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For further information, contact: 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REDCap@lsuhsc.edu</a:t>
            </a:r>
          </a:p>
        </p:txBody>
      </p:sp>
    </p:spTree>
    <p:extLst>
      <p:ext uri="{BB962C8B-B14F-4D97-AF65-F5344CB8AC3E}">
        <p14:creationId xmlns:p14="http://schemas.microsoft.com/office/powerpoint/2010/main" val="2412430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AutoShape 8"/>
          <p:cNvSpPr>
            <a:spLocks/>
          </p:cNvSpPr>
          <p:nvPr/>
        </p:nvSpPr>
        <p:spPr bwMode="auto">
          <a:xfrm>
            <a:off x="6595452" y="1568000"/>
            <a:ext cx="5329848" cy="17609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l">
              <a:lnSpc>
                <a:spcPct val="50000"/>
              </a:lnSpc>
            </a:pPr>
            <a:endParaRPr lang="en-US" sz="3600" dirty="0">
              <a:latin typeface="Open Sans" charset="0"/>
              <a:cs typeface="Open Sans" charset="0"/>
              <a:sym typeface="Open Sans" charset="0"/>
            </a:endParaRPr>
          </a:p>
          <a:p>
            <a:pPr>
              <a:lnSpc>
                <a:spcPct val="50000"/>
              </a:lnSpc>
            </a:pPr>
            <a:endParaRPr lang="en-US" sz="3600" dirty="0">
              <a:latin typeface="Open Sans" charset="0"/>
              <a:cs typeface="Open Sans" charset="0"/>
              <a:sym typeface="Open Sans" charset="0"/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latin typeface="Open Sans" charset="0"/>
                <a:cs typeface="Open Sans" charset="0"/>
                <a:sym typeface="Open Sans" charset="0"/>
              </a:rPr>
              <a:t>&amp; </a:t>
            </a:r>
          </a:p>
          <a:p>
            <a:pPr>
              <a:lnSpc>
                <a:spcPct val="50000"/>
              </a:lnSpc>
            </a:pPr>
            <a:endParaRPr lang="en-US" sz="3600" dirty="0">
              <a:latin typeface="Open Sans" charset="0"/>
              <a:cs typeface="Open Sans" charset="0"/>
              <a:sym typeface="Open Sans" charset="0"/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latin typeface="Open Sans" charset="0"/>
                <a:cs typeface="Open Sans" charset="0"/>
                <a:sym typeface="Open Sans" charset="0"/>
              </a:rPr>
              <a:t>the </a:t>
            </a:r>
            <a:r>
              <a:rPr lang="en-US" sz="3600" dirty="0" err="1">
                <a:latin typeface="Open Sans" charset="0"/>
                <a:cs typeface="Open Sans" charset="0"/>
                <a:sym typeface="Open Sans" charset="0"/>
              </a:rPr>
              <a:t>REDCap</a:t>
            </a:r>
            <a:r>
              <a:rPr lang="en-US" sz="3600" dirty="0">
                <a:latin typeface="Open Sans" charset="0"/>
                <a:cs typeface="Open Sans" charset="0"/>
                <a:sym typeface="Open Sans" charset="0"/>
              </a:rPr>
              <a:t> Consortium</a:t>
            </a:r>
          </a:p>
        </p:txBody>
      </p:sp>
      <p:sp>
        <p:nvSpPr>
          <p:cNvPr id="48142" name="AutoShape 14"/>
          <p:cNvSpPr>
            <a:spLocks/>
          </p:cNvSpPr>
          <p:nvPr/>
        </p:nvSpPr>
        <p:spPr bwMode="auto">
          <a:xfrm>
            <a:off x="7080250" y="3346704"/>
            <a:ext cx="4578350" cy="605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/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VU manages REDCap Consortium community and software releases</a:t>
            </a:r>
          </a:p>
        </p:txBody>
      </p:sp>
      <p:sp>
        <p:nvSpPr>
          <p:cNvPr id="48146" name="AutoShape 18"/>
          <p:cNvSpPr>
            <a:spLocks/>
          </p:cNvSpPr>
          <p:nvPr/>
        </p:nvSpPr>
        <p:spPr bwMode="auto">
          <a:xfrm>
            <a:off x="7080250" y="4112326"/>
            <a:ext cx="4578350" cy="605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/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Consortium composed of </a:t>
            </a:r>
            <a:r>
              <a:rPr lang="en-US" b="1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3,372</a:t>
            </a:r>
            <a:r>
              <a:rPr lang="en-US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active institutional partners in </a:t>
            </a:r>
            <a:r>
              <a:rPr lang="en-US" b="1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130</a:t>
            </a:r>
            <a:r>
              <a:rPr lang="en-US" dirty="0" smtClean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countries 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7080250" y="4856907"/>
            <a:ext cx="4578350" cy="8822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/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Partners have created over </a:t>
            </a:r>
            <a:r>
              <a:rPr lang="en-US" b="1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676,000</a:t>
            </a:r>
            <a:r>
              <a:rPr lang="en-US" b="1" dirty="0" smtClean="0">
                <a:solidFill>
                  <a:srgbClr val="FF0000"/>
                </a:solidFill>
                <a:latin typeface="Open Sans" charset="0"/>
                <a:cs typeface="Open Sans" charset="0"/>
                <a:sym typeface="Open Sans" charset="0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projects with over </a:t>
            </a:r>
            <a:r>
              <a:rPr lang="en-US" b="1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926,000</a:t>
            </a:r>
            <a:r>
              <a:rPr lang="en-US" dirty="0" smtClean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 </a:t>
            </a:r>
            <a:r>
              <a:rPr lang="en-US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users, and published </a:t>
            </a:r>
            <a:r>
              <a:rPr lang="fr-FR" b="1" dirty="0" smtClean="0">
                <a:solidFill>
                  <a:srgbClr val="C00000"/>
                </a:solidFill>
                <a:latin typeface="Open Sans" charset="0"/>
                <a:cs typeface="Open Sans" charset="0"/>
                <a:sym typeface="Open Sans" charset="0"/>
              </a:rPr>
              <a:t>6,408</a:t>
            </a:r>
            <a:r>
              <a:rPr lang="fr-FR" dirty="0" smtClean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 </a:t>
            </a:r>
            <a:r>
              <a:rPr lang="fr-FR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journal articles </a:t>
            </a:r>
            <a:r>
              <a:rPr lang="fr-FR" dirty="0" err="1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which</a:t>
            </a:r>
            <a:r>
              <a:rPr lang="fr-FR" dirty="0">
                <a:solidFill>
                  <a:srgbClr val="444444"/>
                </a:solidFill>
                <a:latin typeface="Open Sans" charset="0"/>
                <a:cs typeface="Open Sans" charset="0"/>
                <a:sym typeface="Open Sans" charset="0"/>
              </a:rPr>
              <a:t> cite REDCap</a:t>
            </a:r>
            <a:endParaRPr 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669088" y="3448636"/>
            <a:ext cx="303213" cy="303213"/>
            <a:chOff x="8878888" y="5164138"/>
            <a:chExt cx="928687" cy="928687"/>
          </a:xfrm>
        </p:grpSpPr>
        <p:sp>
          <p:nvSpPr>
            <p:cNvPr id="21" name="AutoShape 123"/>
            <p:cNvSpPr>
              <a:spLocks/>
            </p:cNvSpPr>
            <p:nvPr/>
          </p:nvSpPr>
          <p:spPr bwMode="auto">
            <a:xfrm>
              <a:off x="8878888" y="5164138"/>
              <a:ext cx="928687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AutoShape 124"/>
            <p:cNvSpPr>
              <a:spLocks/>
            </p:cNvSpPr>
            <p:nvPr/>
          </p:nvSpPr>
          <p:spPr bwMode="auto">
            <a:xfrm>
              <a:off x="9140825" y="5424488"/>
              <a:ext cx="406400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AutoShape 125"/>
            <p:cNvSpPr>
              <a:spLocks/>
            </p:cNvSpPr>
            <p:nvPr/>
          </p:nvSpPr>
          <p:spPr bwMode="auto">
            <a:xfrm>
              <a:off x="9226550" y="5511800"/>
              <a:ext cx="233363" cy="233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669088" y="4204442"/>
            <a:ext cx="303213" cy="303213"/>
            <a:chOff x="8878888" y="5164138"/>
            <a:chExt cx="928687" cy="928687"/>
          </a:xfrm>
        </p:grpSpPr>
        <p:sp>
          <p:nvSpPr>
            <p:cNvPr id="29" name="AutoShape 123"/>
            <p:cNvSpPr>
              <a:spLocks/>
            </p:cNvSpPr>
            <p:nvPr/>
          </p:nvSpPr>
          <p:spPr bwMode="auto">
            <a:xfrm>
              <a:off x="8878888" y="5164138"/>
              <a:ext cx="928687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AutoShape 124"/>
            <p:cNvSpPr>
              <a:spLocks/>
            </p:cNvSpPr>
            <p:nvPr/>
          </p:nvSpPr>
          <p:spPr bwMode="auto">
            <a:xfrm>
              <a:off x="9140825" y="5424488"/>
              <a:ext cx="406400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AutoShape 125"/>
            <p:cNvSpPr>
              <a:spLocks/>
            </p:cNvSpPr>
            <p:nvPr/>
          </p:nvSpPr>
          <p:spPr bwMode="auto">
            <a:xfrm>
              <a:off x="9226550" y="5511800"/>
              <a:ext cx="233363" cy="233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669088" y="5088466"/>
            <a:ext cx="303213" cy="303213"/>
            <a:chOff x="8878888" y="5164138"/>
            <a:chExt cx="928687" cy="928687"/>
          </a:xfrm>
        </p:grpSpPr>
        <p:sp>
          <p:nvSpPr>
            <p:cNvPr id="33" name="AutoShape 123"/>
            <p:cNvSpPr>
              <a:spLocks/>
            </p:cNvSpPr>
            <p:nvPr/>
          </p:nvSpPr>
          <p:spPr bwMode="auto">
            <a:xfrm>
              <a:off x="8878888" y="5164138"/>
              <a:ext cx="928687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AutoShape 124"/>
            <p:cNvSpPr>
              <a:spLocks/>
            </p:cNvSpPr>
            <p:nvPr/>
          </p:nvSpPr>
          <p:spPr bwMode="auto">
            <a:xfrm>
              <a:off x="9140825" y="5424488"/>
              <a:ext cx="406400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AutoShape 125"/>
            <p:cNvSpPr>
              <a:spLocks/>
            </p:cNvSpPr>
            <p:nvPr/>
          </p:nvSpPr>
          <p:spPr bwMode="auto">
            <a:xfrm>
              <a:off x="9226550" y="5511800"/>
              <a:ext cx="233363" cy="233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defTabSz="228600"/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0" y="1519194"/>
            <a:ext cx="4725477" cy="584333"/>
          </a:xfrm>
          <a:prstGeom prst="rect">
            <a:avLst/>
          </a:prstGeom>
        </p:spPr>
      </p:pic>
      <p:sp>
        <p:nvSpPr>
          <p:cNvPr id="26" name="AutoShape 3"/>
          <p:cNvSpPr>
            <a:spLocks/>
          </p:cNvSpPr>
          <p:nvPr/>
        </p:nvSpPr>
        <p:spPr bwMode="auto">
          <a:xfrm>
            <a:off x="276864" y="1794586"/>
            <a:ext cx="4866636" cy="3995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l"/>
            <a:r>
              <a:rPr lang="en-US" sz="2000" b="1" dirty="0">
                <a:solidFill>
                  <a:srgbClr val="232323"/>
                </a:solidFill>
                <a:latin typeface="Open Sans" charset="0"/>
                <a:cs typeface="Open Sans" charset="0"/>
                <a:sym typeface="Open Sans" charset="0"/>
              </a:rPr>
              <a:t>Map of REDCap Institutional Partners</a:t>
            </a:r>
            <a:endParaRPr lang="en-US" sz="9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5" y="2250560"/>
            <a:ext cx="6323350" cy="2837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7268" y="459010"/>
            <a:ext cx="456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How popular is it?</a:t>
            </a: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" y="287487"/>
            <a:ext cx="1049472" cy="1049472"/>
          </a:xfrm>
        </p:spPr>
      </p:pic>
    </p:spTree>
    <p:extLst>
      <p:ext uri="{BB962C8B-B14F-4D97-AF65-F5344CB8AC3E}">
        <p14:creationId xmlns:p14="http://schemas.microsoft.com/office/powerpoint/2010/main" val="3841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3362" y="1256282"/>
            <a:ext cx="6485627" cy="526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anose="02010509020102010303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Questions…</a:t>
            </a:r>
          </a:p>
          <a:p>
            <a:pPr marL="0" indent="0" algn="l">
              <a:buNone/>
            </a:pP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Contact: </a:t>
            </a:r>
          </a:p>
          <a:p>
            <a:pPr marL="0" indent="0" algn="l">
              <a:buNone/>
            </a:pPr>
            <a:r>
              <a:rPr lang="en-US" sz="2500" b="1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Madhav KC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mkc@lsuhsc.edu</a:t>
            </a: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REDCap@lsuhsc.edu</a:t>
            </a:r>
            <a:endParaRPr lang="en-US" sz="2000" dirty="0" smtClean="0"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Ph.D </a:t>
            </a: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Student, Epidemiology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REDCap Administrator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LSU School of Public Health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dirty="0" smtClean="0">
                <a:latin typeface="Cambria" panose="0204050305040603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Epidemiology </a:t>
            </a:r>
            <a:endParaRPr lang="en-US" sz="6600" dirty="0">
              <a:latin typeface="OCR A Extended" panose="02010509020102010303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13" y="234908"/>
            <a:ext cx="5619339" cy="61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3" y="997722"/>
            <a:ext cx="8393502" cy="4925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773" y="6021237"/>
            <a:ext cx="10291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Harris, P. A., Taylor, R.,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Thielke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Payne, J., Gonzalez, N., &amp; Conde, J. G. (2009). Research electronic data capture (REDCap)—a metadata-driven methodology and workflow process for providing translational research informatics support.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biomedical informatics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377-381.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5345" y="224288"/>
            <a:ext cx="653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Where does it fall in research process?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" y="287487"/>
            <a:ext cx="1049472" cy="10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/>
          </p:cNvSpPr>
          <p:nvPr/>
        </p:nvSpPr>
        <p:spPr bwMode="auto">
          <a:xfrm>
            <a:off x="1862586" y="252338"/>
            <a:ext cx="8032556" cy="11957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pPr algn="ctr"/>
            <a:r>
              <a:rPr lang="en-US" sz="4400" dirty="0">
                <a:solidFill>
                  <a:srgbClr val="232323"/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Terminologies </a:t>
            </a:r>
            <a:endParaRPr lang="en-US" sz="1600" dirty="0">
              <a:latin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21102" y="1933541"/>
            <a:ext cx="10653623" cy="40626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400" b="1" u="sng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Development mode</a:t>
            </a: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: Design state of a REDCap project where new fields are added, test records are created and NO REAL DATA is captured</a:t>
            </a:r>
          </a:p>
          <a:p>
            <a:endParaRPr lang="en-US" sz="24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r>
              <a:rPr lang="en-US" sz="2400" b="1" u="sng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Production mode</a:t>
            </a:r>
            <a:r>
              <a:rPr lang="en-US" sz="2400" b="1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: </a:t>
            </a: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Fields are finalized, only few edits are allowed, REAL DATA is captured</a:t>
            </a:r>
          </a:p>
          <a:p>
            <a:endParaRPr lang="en-US" sz="24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r>
              <a:rPr lang="en-US" sz="2400" b="1" u="sng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Data entry form</a:t>
            </a:r>
            <a:r>
              <a:rPr lang="en-US" sz="2400" b="1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: </a:t>
            </a: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Data instrument used by research team to collect any type of data. Can only be accessed by someone who is a user on the RC project</a:t>
            </a:r>
          </a:p>
          <a:p>
            <a:endParaRPr lang="en-US" sz="24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r>
              <a:rPr lang="en-US" sz="2400" b="1" u="sng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Survey</a:t>
            </a:r>
            <a:r>
              <a:rPr lang="en-US" sz="2400" b="1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: </a:t>
            </a:r>
            <a:r>
              <a:rPr lang="en-US" sz="24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Data instrument used by someone who is NOT a user on the RC project. Accessed by public link or via email sent directly.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22" y="252338"/>
            <a:ext cx="1049472" cy="1049472"/>
          </a:xfrm>
        </p:spPr>
      </p:pic>
    </p:spTree>
    <p:extLst>
      <p:ext uri="{BB962C8B-B14F-4D97-AF65-F5344CB8AC3E}">
        <p14:creationId xmlns:p14="http://schemas.microsoft.com/office/powerpoint/2010/main" val="34050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351"/>
            <a:ext cx="10515600" cy="968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Data Collection in REDCap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736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00995" y="3916392"/>
            <a:ext cx="2260121" cy="17080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Data Entry </a:t>
            </a:r>
          </a:p>
          <a:p>
            <a:pPr algn="ctr"/>
            <a:r>
              <a:rPr lang="en-US" dirty="0"/>
              <a:t>Such as: Clinical Setting, Chart 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4527" y="1440611"/>
            <a:ext cx="2346384" cy="1009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7" name="Oval 6"/>
          <p:cNvSpPr/>
          <p:nvPr/>
        </p:nvSpPr>
        <p:spPr>
          <a:xfrm>
            <a:off x="8333117" y="4114801"/>
            <a:ext cx="2070340" cy="15096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Survey Link</a:t>
            </a:r>
          </a:p>
          <a:p>
            <a:pPr algn="ctr"/>
            <a:r>
              <a:rPr lang="en-US" dirty="0"/>
              <a:t>Such as: Follow up conditions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31055" y="1886119"/>
            <a:ext cx="2113471" cy="197113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90911" y="1886119"/>
            <a:ext cx="2277376" cy="216954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09203" y="4350476"/>
            <a:ext cx="4373593" cy="133326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lbany AMT" panose="020B0604020202020204" pitchFamily="34" charset="0"/>
                <a:cs typeface="Albany AMT" panose="020B0604020202020204" pitchFamily="34" charset="0"/>
              </a:rPr>
              <a:t>Between these primary data collection </a:t>
            </a:r>
            <a:r>
              <a:rPr lang="en-US" sz="2000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>options any </a:t>
            </a:r>
            <a:r>
              <a:rPr lang="en-US" sz="2000" dirty="0">
                <a:latin typeface="Albany AMT" panose="020B0604020202020204" pitchFamily="34" charset="0"/>
                <a:cs typeface="Albany AMT" panose="020B0604020202020204" pitchFamily="34" charset="0"/>
              </a:rPr>
              <a:t>form of data collection methods can be adopted example: </a:t>
            </a:r>
            <a:r>
              <a:rPr lang="en-US" sz="2000" b="1" dirty="0">
                <a:latin typeface="Albany AMT" panose="020B0604020202020204" pitchFamily="34" charset="0"/>
                <a:cs typeface="Albany AMT" panose="020B0604020202020204" pitchFamily="34" charset="0"/>
              </a:rPr>
              <a:t>CASI</a:t>
            </a:r>
            <a:r>
              <a:rPr lang="en-US" sz="2000" dirty="0">
                <a:latin typeface="Albany AMT" panose="020B0604020202020204" pitchFamily="34" charset="0"/>
                <a:cs typeface="Albany AMT" panose="020B0604020202020204" pitchFamily="34" charset="0"/>
              </a:rPr>
              <a:t>, </a:t>
            </a:r>
            <a:r>
              <a:rPr lang="en-US" sz="2000" b="1" dirty="0">
                <a:latin typeface="Albany AMT" panose="020B0604020202020204" pitchFamily="34" charset="0"/>
                <a:cs typeface="Albany AMT" panose="020B0604020202020204" pitchFamily="34" charset="0"/>
              </a:rPr>
              <a:t>CATI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5351"/>
            <a:ext cx="1048603" cy="1048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211" y="6287110"/>
            <a:ext cx="838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CASI-</a:t>
            </a:r>
            <a:r>
              <a:rPr lang="en-US" i="1" dirty="0" smtClean="0"/>
              <a:t> Computer assisted self interviewing </a:t>
            </a:r>
            <a:r>
              <a:rPr lang="en-US" b="1" i="1" dirty="0" smtClean="0"/>
              <a:t>CATI-</a:t>
            </a:r>
            <a:r>
              <a:rPr lang="en-US" i="1" dirty="0" smtClean="0"/>
              <a:t> Computer-assisted telephone interviews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60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/>
          </p:cNvSpPr>
          <p:nvPr/>
        </p:nvSpPr>
        <p:spPr bwMode="auto">
          <a:xfrm>
            <a:off x="474453" y="1359650"/>
            <a:ext cx="4071667" cy="47397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Data entry form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Open Sans" charset="0"/>
                <a:sym typeface="Open Sans" charset="0"/>
              </a:rPr>
              <a:t>: </a:t>
            </a:r>
          </a:p>
          <a:p>
            <a:endParaRPr lang="en-US" sz="2800" dirty="0">
              <a:solidFill>
                <a:srgbClr val="232323"/>
              </a:solidFill>
              <a:latin typeface="Cambria" panose="02040503050406030204" pitchFamily="18" charset="0"/>
              <a:cs typeface="Open Sans" charset="0"/>
              <a:sym typeface="Open Sans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Data instrument used by research team to collect any type of data. 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charset="0"/>
              </a:rPr>
              <a:t>Can only be accessed by someone who is a user on the RC project</a:t>
            </a:r>
          </a:p>
          <a:p>
            <a:endParaRPr lang="en-US" sz="28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  <a:p>
            <a:endParaRPr lang="en-US" sz="2800" dirty="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7" y="179778"/>
            <a:ext cx="1048603" cy="104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143" y="1359650"/>
            <a:ext cx="7364859" cy="4351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5803" y="179778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Data entry mode</a:t>
            </a:r>
          </a:p>
        </p:txBody>
      </p:sp>
    </p:spTree>
    <p:extLst>
      <p:ext uri="{BB962C8B-B14F-4D97-AF65-F5344CB8AC3E}">
        <p14:creationId xmlns:p14="http://schemas.microsoft.com/office/powerpoint/2010/main" val="23310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1394</Words>
  <Application>Microsoft Office PowerPoint</Application>
  <PresentationFormat>Widescreen</PresentationFormat>
  <Paragraphs>246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ＭＳ Ｐゴシック</vt:lpstr>
      <vt:lpstr>Albany AMT</vt:lpstr>
      <vt:lpstr>Arial</vt:lpstr>
      <vt:lpstr>Calibri</vt:lpstr>
      <vt:lpstr>Calibri Light</vt:lpstr>
      <vt:lpstr>Cambria</vt:lpstr>
      <vt:lpstr>Gill Sans</vt:lpstr>
      <vt:lpstr>Lucida Grande</vt:lpstr>
      <vt:lpstr>OCR A Extended</vt:lpstr>
      <vt:lpstr>Open Sans</vt:lpstr>
      <vt:lpstr>Times New Roman</vt:lpstr>
      <vt:lpstr>Wingdings</vt:lpstr>
      <vt:lpstr>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Collection in REDCap </vt:lpstr>
      <vt:lpstr>PowerPoint Presentation</vt:lpstr>
      <vt:lpstr>Survey 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 Status Dashboard</vt:lpstr>
      <vt:lpstr>Report/Queries</vt:lpstr>
      <vt:lpstr>Done with data collection: What Next? </vt:lpstr>
      <vt:lpstr>PowerPoint Presentation</vt:lpstr>
      <vt:lpstr>If you’re a programmer…</vt:lpstr>
      <vt:lpstr>PowerPoint Presentation</vt:lpstr>
      <vt:lpstr>PowerPoint Presentation</vt:lpstr>
      <vt:lpstr>PowerPoint Presentation</vt:lpstr>
      <vt:lpstr>Randomization</vt:lpstr>
      <vt:lpstr>PowerPoint Presentation</vt:lpstr>
      <vt:lpstr>PowerPoint Presentation</vt:lpstr>
      <vt:lpstr>Repeated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KC, Madhav</dc:creator>
  <cp:lastModifiedBy>Afaneh, Hasheemah H.</cp:lastModifiedBy>
  <cp:revision>41</cp:revision>
  <dcterms:created xsi:type="dcterms:W3CDTF">2018-10-29T16:50:37Z</dcterms:created>
  <dcterms:modified xsi:type="dcterms:W3CDTF">2020-02-20T15:18:25Z</dcterms:modified>
</cp:coreProperties>
</file>